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60" r:id="rId1"/>
    <p:sldMasterId id="2147484123" r:id="rId2"/>
    <p:sldMasterId id="2147484149" r:id="rId3"/>
    <p:sldMasterId id="2147484199" r:id="rId4"/>
    <p:sldMasterId id="2147484211" r:id="rId5"/>
    <p:sldMasterId id="2147484223" r:id="rId6"/>
    <p:sldMasterId id="2147484324" r:id="rId7"/>
    <p:sldMasterId id="2147484338" r:id="rId8"/>
    <p:sldMasterId id="2147484390" r:id="rId9"/>
    <p:sldMasterId id="2147484404" r:id="rId10"/>
    <p:sldMasterId id="2147484424" r:id="rId11"/>
  </p:sldMasterIdLst>
  <p:notesMasterIdLst>
    <p:notesMasterId r:id="rId59"/>
  </p:notesMasterIdLst>
  <p:sldIdLst>
    <p:sldId id="1149" r:id="rId12"/>
    <p:sldId id="257" r:id="rId13"/>
    <p:sldId id="1265" r:id="rId14"/>
    <p:sldId id="1310" r:id="rId15"/>
    <p:sldId id="256" r:id="rId16"/>
    <p:sldId id="1316" r:id="rId17"/>
    <p:sldId id="260" r:id="rId18"/>
    <p:sldId id="1333" r:id="rId19"/>
    <p:sldId id="1311" r:id="rId20"/>
    <p:sldId id="262" r:id="rId21"/>
    <p:sldId id="275" r:id="rId22"/>
    <p:sldId id="1326" r:id="rId23"/>
    <p:sldId id="1327" r:id="rId24"/>
    <p:sldId id="1328" r:id="rId25"/>
    <p:sldId id="1331" r:id="rId26"/>
    <p:sldId id="1332" r:id="rId27"/>
    <p:sldId id="276" r:id="rId28"/>
    <p:sldId id="278" r:id="rId29"/>
    <p:sldId id="280" r:id="rId30"/>
    <p:sldId id="282" r:id="rId31"/>
    <p:sldId id="284" r:id="rId32"/>
    <p:sldId id="285" r:id="rId33"/>
    <p:sldId id="288" r:id="rId34"/>
    <p:sldId id="290" r:id="rId35"/>
    <p:sldId id="292" r:id="rId36"/>
    <p:sldId id="294" r:id="rId37"/>
    <p:sldId id="296" r:id="rId38"/>
    <p:sldId id="298" r:id="rId39"/>
    <p:sldId id="300" r:id="rId40"/>
    <p:sldId id="301" r:id="rId41"/>
    <p:sldId id="270" r:id="rId42"/>
    <p:sldId id="1321" r:id="rId43"/>
    <p:sldId id="1320" r:id="rId44"/>
    <p:sldId id="1322" r:id="rId45"/>
    <p:sldId id="1325" r:id="rId46"/>
    <p:sldId id="306" r:id="rId47"/>
    <p:sldId id="308" r:id="rId48"/>
    <p:sldId id="1317" r:id="rId49"/>
    <p:sldId id="261" r:id="rId50"/>
    <p:sldId id="1318" r:id="rId51"/>
    <p:sldId id="258" r:id="rId52"/>
    <p:sldId id="263" r:id="rId53"/>
    <p:sldId id="259" r:id="rId54"/>
    <p:sldId id="264" r:id="rId55"/>
    <p:sldId id="1319" r:id="rId56"/>
    <p:sldId id="1334" r:id="rId57"/>
    <p:sldId id="1291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John Timney (Main AD)" initials="JT(A" lastIdx="9" clrIdx="6"/>
  <p:cmAuthor id="1" name="Gillian Groeger" initials="GG" lastIdx="11" clrIdx="0"/>
  <p:cmAuthor id="8" name="Lesley O'Regan" initials="LOR" lastIdx="12" clrIdx="7"/>
  <p:cmAuthor id="2" name="Jennifer Green" initials="JG" lastIdx="26" clrIdx="1"/>
  <p:cmAuthor id="9" name="Spela Ferjancic" initials="SF" lastIdx="3" clrIdx="8"/>
  <p:cmAuthor id="3" name="Amy Halliday" initials="AH" lastIdx="5" clrIdx="2"/>
  <p:cmAuthor id="10" name="Andrew McMahon" initials="AM" lastIdx="3" clrIdx="9"/>
  <p:cmAuthor id="4" name="Lizzie Hutchinson" initials="LH" lastIdx="1" clrIdx="3"/>
  <p:cmAuthor id="5" name="Nigel Eastmond" initials="NE" lastIdx="3" clrIdx="4"/>
  <p:cmAuthor id="6" name="Parikh, Soumil" initials="PS" lastIdx="6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00"/>
    <a:srgbClr val="801309"/>
    <a:srgbClr val="000000"/>
    <a:srgbClr val="FFFF3D"/>
    <a:srgbClr val="FF6600"/>
    <a:srgbClr val="FFAB4A"/>
    <a:srgbClr val="66FF66"/>
    <a:srgbClr val="FFFF00"/>
    <a:srgbClr val="FDE7D7"/>
    <a:srgbClr val="6663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1" autoAdjust="0"/>
    <p:restoredTop sz="84762" autoAdjust="0"/>
  </p:normalViewPr>
  <p:slideViewPr>
    <p:cSldViewPr snapToGrid="0" snapToObjects="1">
      <p:cViewPr varScale="1">
        <p:scale>
          <a:sx n="57" d="100"/>
          <a:sy n="57" d="100"/>
        </p:scale>
        <p:origin x="13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2" d="100"/>
        <a:sy n="102" d="100"/>
      </p:scale>
      <p:origin x="0" y="15880"/>
    </p:cViewPr>
  </p:sorterViewPr>
  <p:notesViewPr>
    <p:cSldViewPr snapToGrid="0" snapToObjects="1">
      <p:cViewPr>
        <p:scale>
          <a:sx n="112" d="100"/>
          <a:sy n="112" d="100"/>
        </p:scale>
        <p:origin x="-2120" y="15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CAB0D-FFB0-45EB-B027-762F84D7C0BB}" type="datetimeFigureOut">
              <a:rPr lang="en-GB" smtClean="0"/>
              <a:t>24/11/2020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82908-F365-44DF-9129-6057063BD7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346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482908-F365-44DF-9129-6057063BD767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846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UCENTIS templa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33688"/>
            <a:ext cx="9144000" cy="4492831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338" y="4554965"/>
            <a:ext cx="8597459" cy="724195"/>
          </a:xfrm>
        </p:spPr>
        <p:txBody>
          <a:bodyPr anchor="ctr" anchorCtr="0">
            <a:normAutofit/>
          </a:bodyPr>
          <a:lstStyle>
            <a:lvl1pPr algn="l">
              <a:defRPr sz="3200">
                <a:solidFill>
                  <a:srgbClr val="3A6F8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5338" y="5298673"/>
            <a:ext cx="8597459" cy="618041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rgbClr val="BCBDC0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4424364"/>
            <a:ext cx="9144000" cy="60960"/>
            <a:chOff x="0" y="4572000"/>
            <a:chExt cx="9144000" cy="6096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4572000"/>
              <a:ext cx="4572000" cy="60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4572000" y="4572000"/>
              <a:ext cx="4572000" cy="609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20481" name="Picture 1" descr="C:\Users\henryc\Desktop\Novartis_logo_Nov201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92" y="165668"/>
            <a:ext cx="1229231" cy="358128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7697177" y="6076717"/>
            <a:ext cx="1446835" cy="636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4" name="Picture 13" descr="combined_logos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7175" y="5938400"/>
            <a:ext cx="8815325" cy="82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8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000"/>
            </a:lvl1pPr>
            <a:lvl2pPr>
              <a:spcBef>
                <a:spcPts val="600"/>
              </a:spcBef>
              <a:spcAft>
                <a:spcPts val="600"/>
              </a:spcAft>
              <a:defRPr sz="1800"/>
            </a:lvl2pPr>
            <a:lvl3pPr>
              <a:spcBef>
                <a:spcPts val="600"/>
              </a:spcBef>
              <a:spcAft>
                <a:spcPts val="600"/>
              </a:spcAft>
              <a:defRPr sz="1600"/>
            </a:lvl3pPr>
            <a:lvl4pPr>
              <a:spcBef>
                <a:spcPts val="600"/>
              </a:spcBef>
              <a:spcAft>
                <a:spcPts val="600"/>
              </a:spcAft>
              <a:defRPr sz="1400"/>
            </a:lvl4pPr>
            <a:lvl5pPr>
              <a:spcBef>
                <a:spcPts val="600"/>
              </a:spcBef>
              <a:spcAft>
                <a:spcPts val="600"/>
              </a:spcAft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F0B11FE-9F5D-4864-874A-7C2903CCBC3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88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5396D55-D4C2-4748-8399-5A83AA0D36E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0200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973755"/>
            <a:ext cx="9144000" cy="60960"/>
            <a:chOff x="0" y="4572000"/>
            <a:chExt cx="9144000" cy="6096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4572000"/>
              <a:ext cx="4572000" cy="60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4572000" y="4572000"/>
              <a:ext cx="4572000" cy="609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5" name="Straight Connector 4"/>
          <p:cNvCxnSpPr/>
          <p:nvPr userDrawn="1"/>
        </p:nvCxnSpPr>
        <p:spPr>
          <a:xfrm>
            <a:off x="0" y="6449536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633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573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03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7E66-AB4D-4EB9-8B26-C4E10026A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69633-2E7C-4482-A973-5FCD8A424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523D4-6F4B-4562-AC56-BF3FF670D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FD29C-2761-4355-963B-BE55C9DC0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1FFD8-0A7B-4835-B2BC-21B354ABCCB8}" type="datetimeFigureOut">
              <a:rPr lang="en-AU" smtClean="0"/>
              <a:t>24/11/2020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9F0E66-96D3-42D4-9A4A-AD9360A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A924A-F902-4545-9D1A-9497BB488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4FCA-4A95-42B2-A3B6-4CFBDDAF75B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779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DD347-073D-4C9B-B8E1-844DB225EB7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B11FE-9F5D-4864-874A-7C2903CCBC3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D004E-37E0-4EBC-87D3-734419C1775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96D55-D4C2-4748-8399-5A83AA0D36E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D6C84-FF03-4DAC-A8A8-381A9695EF3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199B9-C72A-429D-87E8-167663EAA05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8E879-3DA8-4656-AF85-2A1C4ED00FA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7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915CE-C37E-4474-B576-4BEBA4E5EF5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9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4EE6D-5916-4BF7-92CA-5143F5A8620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0477C-04DE-4EEA-A559-A680826F948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841A8-F659-486F-B5FC-0B12242B380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9002F-6FA5-49B8-9792-25B18A91B40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617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EE73D-ACFE-477F-8396-A43528941F3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DD347-073D-4C9B-B8E1-844DB225EB7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B11FE-9F5D-4864-874A-7C2903CCBC3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D004E-37E0-4EBC-87D3-734419C1775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96D55-D4C2-4748-8399-5A83AA0D36E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8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D6C84-FF03-4DAC-A8A8-381A9695EF3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199B9-C72A-429D-87E8-167663EAA05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8E879-3DA8-4656-AF85-2A1C4ED00FA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7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915CE-C37E-4474-B576-4BEBA4E5EF5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9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4EE6D-5916-4BF7-92CA-5143F5A8620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0477C-04DE-4EEA-A559-A680826F948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841A8-F659-486F-B5FC-0B12242B380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9002F-6FA5-49B8-9792-25B18A91B40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617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EE73D-ACFE-477F-8396-A43528941F3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88110-8AED-478F-9C06-39AECF4A8F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4940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364CD-4B11-45EF-9C4C-88E3DEA637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73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6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CC84A-39AE-4CFB-AA0E-E540AA4D55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47533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3DB7C-368E-4F8E-A6E7-061003139C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6071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50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50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87549-EBA3-476C-A722-432C447E7E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44126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2E0F8-4303-4B8B-9AB2-9E253CF377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3344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35B59-0ABF-4EC3-9F71-66BB0CB2EA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1857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50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3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50" y="2057403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E089A-648E-4E5F-83FF-C81EAEA43D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300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50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3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50" y="2057403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9E67F-E920-4166-B53D-A259A10E8D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94584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7217E5-E734-4FB2-82B2-9A04841E10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49477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5421"/>
            <a:ext cx="2057400" cy="60007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5421"/>
            <a:ext cx="6019800" cy="60007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AE4E4-F060-497F-87D5-1CB15F1F13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99319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1788" y="2679700"/>
            <a:ext cx="8680449" cy="1143000"/>
          </a:xfrm>
        </p:spPr>
        <p:txBody>
          <a:bodyPr lIns="91440" rIns="91440"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1775" y="4164013"/>
            <a:ext cx="8680450" cy="1920875"/>
          </a:xfrm>
        </p:spPr>
        <p:txBody>
          <a:bodyPr lIns="91440" rIns="91440"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95558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546" y="141897"/>
            <a:ext cx="8551861" cy="108582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085" y="1419232"/>
            <a:ext cx="8680449" cy="4752975"/>
          </a:xfrm>
        </p:spPr>
        <p:txBody>
          <a:bodyPr/>
          <a:lstStyle>
            <a:lvl4pPr marL="803275" indent="-173038"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61349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316867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18427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397" y="63801"/>
            <a:ext cx="6785527" cy="879579"/>
          </a:xfrm>
        </p:spPr>
        <p:txBody>
          <a:bodyPr anchor="ctr"/>
          <a:lstStyle>
            <a:lvl1pPr>
              <a:defRPr sz="2000" baseline="0">
                <a:solidFill>
                  <a:srgbClr val="FFFF00"/>
                </a:solidFill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2000" b="0">
                <a:latin typeface="Calibri" pitchFamily="34" charset="0"/>
              </a:defRPr>
            </a:lvl1pPr>
            <a:lvl2pPr>
              <a:spcBef>
                <a:spcPts val="600"/>
              </a:spcBef>
              <a:spcAft>
                <a:spcPts val="0"/>
              </a:spcAft>
              <a:defRPr sz="2000" b="0">
                <a:latin typeface="Calibri" pitchFamily="34" charset="0"/>
              </a:defRPr>
            </a:lvl2pPr>
            <a:lvl3pPr marL="1527175" indent="-325438">
              <a:spcBef>
                <a:spcPts val="600"/>
              </a:spcBef>
              <a:spcAft>
                <a:spcPts val="0"/>
              </a:spcAft>
              <a:defRPr sz="2000" b="0">
                <a:latin typeface="Calibri" pitchFamily="34" charset="0"/>
              </a:defRPr>
            </a:lvl3pPr>
            <a:lvl4pPr>
              <a:spcBef>
                <a:spcPts val="600"/>
              </a:spcBef>
              <a:spcAft>
                <a:spcPts val="0"/>
              </a:spcAft>
              <a:defRPr sz="2000" b="0">
                <a:latin typeface="Calibri" pitchFamily="34" charset="0"/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2000" b="0"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2349796" y="6379544"/>
            <a:ext cx="6352078" cy="478465"/>
          </a:xfrm>
        </p:spPr>
        <p:txBody>
          <a:bodyPr anchor="b"/>
          <a:lstStyle>
            <a:lvl1pPr marL="542925" indent="169863" algn="r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+mj-lt"/>
              <a:buAutoNum type="arabicPeriod"/>
              <a:defRPr sz="1000" b="0" i="1" baseline="0">
                <a:latin typeface="Calibr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53487" y="6600825"/>
            <a:ext cx="390525" cy="247651"/>
          </a:xfrm>
        </p:spPr>
        <p:txBody>
          <a:bodyPr/>
          <a:lstStyle>
            <a:lvl1pPr>
              <a:defRPr sz="1000" b="1"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65D89BD-4F01-4A23-9F24-42A45525C5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540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546" y="141897"/>
            <a:ext cx="8551861" cy="108582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085" y="1419232"/>
            <a:ext cx="8680449" cy="4752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 marL="720000" indent="-360000">
              <a:buClr>
                <a:srgbClr val="FFFF00"/>
              </a:buClr>
              <a:buFont typeface="Wingdings" panose="05000000000000000000" pitchFamily="2" charset="2"/>
              <a:buChar char="Ø"/>
              <a:defRPr sz="1800"/>
            </a:lvl3pPr>
            <a:lvl4pPr marL="803275" indent="-173038"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ECF3C-D26B-4DE6-95EA-56C78AF841B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84735" y="6526213"/>
            <a:ext cx="4459266" cy="331787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0" y="6525245"/>
            <a:ext cx="4559474" cy="331787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847214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GB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DDEA2-1657-CE46-9887-A3A4B7AD1AEB}" type="slidenum">
              <a:rPr lang="en-GB">
                <a:solidFill>
                  <a:prstClr val="black"/>
                </a:solidFill>
                <a:latin typeface="Arial"/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294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88720"/>
          </a:xfrm>
        </p:spPr>
        <p:txBody>
          <a:bodyPr/>
          <a:lstStyle>
            <a:lvl1pPr algn="ctr"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437" y="1581153"/>
            <a:ext cx="8689975" cy="4525963"/>
          </a:xfrm>
        </p:spPr>
        <p:txBody>
          <a:bodyPr/>
          <a:lstStyle>
            <a:lvl1pPr>
              <a:defRPr sz="2200" b="0">
                <a:latin typeface="Calibri" pitchFamily="34" charset="0"/>
                <a:cs typeface="Calibri" pitchFamily="34" charset="0"/>
              </a:defRPr>
            </a:lvl1pPr>
            <a:lvl2pPr>
              <a:defRPr sz="2000" b="0">
                <a:latin typeface="Calibri" pitchFamily="34" charset="0"/>
                <a:cs typeface="Calibri" pitchFamily="34" charset="0"/>
              </a:defRPr>
            </a:lvl2pPr>
            <a:lvl3pPr>
              <a:defRPr sz="1800" b="0">
                <a:latin typeface="Calibri" pitchFamily="34" charset="0"/>
                <a:cs typeface="Calibri" pitchFamily="34" charset="0"/>
              </a:defRPr>
            </a:lvl3pPr>
            <a:lvl4pPr>
              <a:defRPr sz="1600" b="0">
                <a:latin typeface="Calibri" pitchFamily="34" charset="0"/>
                <a:cs typeface="Calibri" pitchFamily="34" charset="0"/>
              </a:defRPr>
            </a:lvl4pPr>
            <a:lvl5pPr>
              <a:defRPr sz="1400" b="0"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11347-CA3B-4CAD-9CD3-B03368A446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447538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65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0186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89750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12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43659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30898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4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4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0768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40440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73389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2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55543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33813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42364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86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86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78145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098329"/>
            <a:ext cx="9144000" cy="759679"/>
          </a:xfrm>
          <a:prstGeom prst="rect">
            <a:avLst/>
          </a:prstGeom>
          <a:solidFill>
            <a:srgbClr val="192334"/>
          </a:solidFill>
          <a:ln>
            <a:solidFill>
              <a:srgbClr val="192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en-US" sz="2400" b="1" dirty="0">
                <a:solidFill>
                  <a:srgbClr val="1F497D"/>
                </a:solidFill>
                <a:latin typeface="Calibri"/>
              </a:rPr>
              <a:t>             </a:t>
            </a:r>
            <a:r>
              <a:rPr lang="en-US" sz="3200" b="1" dirty="0">
                <a:solidFill>
                  <a:prstClr val="white"/>
                </a:solidFill>
                <a:latin typeface="Calibri"/>
              </a:rPr>
              <a:t>FRB! Macular Degeneration</a:t>
            </a:r>
            <a:endParaRPr lang="en-AU" sz="11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9" descr="H:\eye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7430" y="6205824"/>
            <a:ext cx="608371" cy="6110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523611" y="6222837"/>
            <a:ext cx="1620499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just" defTabSz="914400"/>
            <a:r>
              <a:rPr lang="en-AU" sz="1050" dirty="0">
                <a:solidFill>
                  <a:srgbClr val="FFFFFF"/>
                </a:solidFill>
              </a:rPr>
              <a:t>© 2010 - 2015 </a:t>
            </a:r>
          </a:p>
          <a:p>
            <a:pPr algn="just" defTabSz="914400"/>
            <a:r>
              <a:rPr lang="en-AU" sz="1050" dirty="0">
                <a:solidFill>
                  <a:srgbClr val="FFFFFF"/>
                </a:solidFill>
              </a:rPr>
              <a:t>Save Sight Institute, </a:t>
            </a:r>
          </a:p>
          <a:p>
            <a:pPr algn="just" defTabSz="914400"/>
            <a:r>
              <a:rPr lang="en-AU" sz="1050" dirty="0">
                <a:solidFill>
                  <a:srgbClr val="FFFFFF"/>
                </a:solidFill>
              </a:rPr>
              <a:t>The University of Sydney. </a:t>
            </a:r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1820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87542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0" y="1843619"/>
            <a:ext cx="9163050" cy="2116"/>
          </a:xfrm>
          <a:prstGeom prst="line">
            <a:avLst/>
          </a:prstGeom>
          <a:noFill/>
          <a:ln w="13970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0" y="4510618"/>
            <a:ext cx="9163050" cy="2116"/>
          </a:xfrm>
          <a:prstGeom prst="line">
            <a:avLst/>
          </a:prstGeom>
          <a:noFill/>
          <a:ln w="13970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24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600" y="2438470"/>
            <a:ext cx="8632825" cy="1470025"/>
          </a:xfrm>
          <a:effectLst/>
        </p:spPr>
        <p:txBody>
          <a:bodyPr/>
          <a:lstStyle>
            <a:lvl1pPr>
              <a:defRPr sz="36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724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2091" y="4637088"/>
            <a:ext cx="8866187" cy="1965325"/>
          </a:xfrm>
          <a:effectLst/>
        </p:spPr>
        <p:txBody>
          <a:bodyPr bIns="0" anchorCtr="1"/>
          <a:lstStyle>
            <a:lvl1pPr marL="0" indent="0" algn="ctr">
              <a:spcBef>
                <a:spcPct val="10000"/>
              </a:spcBef>
              <a:buFont typeface="Wingdings 2" pitchFamily="18" charset="2"/>
              <a:buNone/>
              <a:defRPr sz="2200">
                <a:effectLst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137833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8182029" y="6386053"/>
            <a:ext cx="957263" cy="4762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2BBA6F90-91E9-498E-80D8-5ED7DBA74516}" type="slidenum">
              <a:rPr lang="en-US" sz="900" smtClean="0">
                <a:solidFill>
                  <a:srgbClr val="FFFFFF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79" y="1572861"/>
            <a:ext cx="8229600" cy="4359275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9144000" cy="1206500"/>
          </a:xfrm>
        </p:spPr>
        <p:txBody>
          <a:bodyPr/>
          <a:lstStyle>
            <a:lvl1pPr algn="ctr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965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8182029" y="6386053"/>
            <a:ext cx="957263" cy="4762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C4F8414-B786-4AA2-8754-AE63450342E0}" type="slidenum">
              <a:rPr lang="en-US" sz="900" smtClean="0">
                <a:solidFill>
                  <a:srgbClr val="FFFFFF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217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58354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8182029" y="6386053"/>
            <a:ext cx="957263" cy="4762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FA4E8C59-204F-4539-A74A-35D8468ED1F9}" type="slidenum">
              <a:rPr lang="en-US" sz="900" smtClean="0">
                <a:solidFill>
                  <a:srgbClr val="FFFFFF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3355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355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65530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182029" y="6386053"/>
            <a:ext cx="957263" cy="4762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2F98B715-FB28-4135-8A66-17DF743F2493}" type="slidenum">
              <a:rPr lang="en-US" sz="900" smtClean="0">
                <a:solidFill>
                  <a:srgbClr val="FFFFFF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9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9144000" cy="1206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092802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8182029" y="6386053"/>
            <a:ext cx="957263" cy="4762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E14FB0B0-D0B3-4356-818D-911CBDB2805A}" type="slidenum">
              <a:rPr lang="en-US" sz="900" smtClean="0">
                <a:solidFill>
                  <a:srgbClr val="FFFFFF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29442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8182029" y="6386053"/>
            <a:ext cx="957263" cy="47624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9B87A3A5-8E33-49B4-9457-13A7140B64A5}" type="slidenum">
              <a:rPr lang="en-US" sz="900" smtClean="0">
                <a:solidFill>
                  <a:srgbClr val="FFFFFF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10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32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80152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/>
          </p:cNvSpPr>
          <p:nvPr userDrawn="1"/>
        </p:nvSpPr>
        <p:spPr bwMode="auto">
          <a:xfrm>
            <a:off x="34" y="6346825"/>
            <a:ext cx="9134475" cy="369332"/>
          </a:xfrm>
          <a:custGeom>
            <a:avLst/>
            <a:gdLst>
              <a:gd name="T0" fmla="*/ 0 w 5574"/>
              <a:gd name="T1" fmla="*/ 0 h 1"/>
              <a:gd name="T2" fmla="*/ 2147483646 w 5574"/>
              <a:gd name="T3" fmla="*/ 0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574" h="1">
                <a:moveTo>
                  <a:pt x="0" y="0"/>
                </a:moveTo>
                <a:lnTo>
                  <a:pt x="5574" y="0"/>
                </a:lnTo>
              </a:path>
            </a:pathLst>
          </a:custGeom>
          <a:noFill/>
          <a:ln w="114300" cap="flat" cmpd="sng">
            <a:solidFill>
              <a:srgbClr val="99CC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639" y="4752975"/>
            <a:ext cx="7743825" cy="952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890712" y="1647874"/>
            <a:ext cx="5581650" cy="353377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768757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298448"/>
            <a:ext cx="8229600" cy="47213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28664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050" y="1346212"/>
            <a:ext cx="4160838" cy="4945063"/>
          </a:xfrm>
        </p:spPr>
        <p:txBody>
          <a:bodyPr/>
          <a:lstStyle>
            <a:lvl1pPr marL="175022" marR="0" indent="-175022" algn="l" defTabSz="685800" rtl="0" eaLnBrk="1" fontAlgn="base" latinLnBrk="0" hangingPunct="1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rgbClr val="FCAF17"/>
              </a:buClr>
              <a:buSzPct val="110000"/>
              <a:buFont typeface="Wingdings" pitchFamily="2" charset="2"/>
              <a:buChar char="§"/>
              <a:tabLst/>
              <a:defRPr sz="2100"/>
            </a:lvl1pPr>
            <a:lvl2pPr marL="298847" marR="0" indent="-122635" algn="l" defTabSz="6858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rgbClr val="917B69"/>
              </a:buClr>
              <a:buSzTx/>
              <a:buFont typeface="Arial" charset="0"/>
              <a:buChar char="•"/>
              <a:tabLst/>
              <a:defRPr sz="1800"/>
            </a:lvl2pPr>
            <a:lvl3pPr marL="433388" marR="0" indent="-133350" algn="l" defTabSz="685800" rtl="0" eaLnBrk="1" fontAlgn="base" latinLnBrk="0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 sz="1500"/>
            </a:lvl3pPr>
            <a:lvl4pPr marL="564356" marR="0" indent="-129779" algn="l" defTabSz="6858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 sz="1350"/>
            </a:lvl4pPr>
            <a:lvl5pPr marL="688181" marR="0" indent="-122635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5022" marR="0" lvl="0" indent="-175022" algn="l" defTabSz="685800" rtl="0" eaLnBrk="1" fontAlgn="base" latinLnBrk="0" hangingPunct="1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rgbClr val="FCAF17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98847" marR="0" lvl="1" indent="-122635" algn="l" defTabSz="6858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rgbClr val="917B69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433388" marR="0" lvl="2" indent="-133350" algn="l" defTabSz="685800" rtl="0" eaLnBrk="1" fontAlgn="base" latinLnBrk="0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564356" marR="0" lvl="3" indent="-129779" algn="l" defTabSz="6858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688181" marR="0" lvl="4" indent="-122635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840289" y="1346212"/>
            <a:ext cx="3998912" cy="4945063"/>
          </a:xfrm>
        </p:spPr>
        <p:txBody>
          <a:bodyPr/>
          <a:lstStyle>
            <a:lvl1pPr marL="175022" marR="0" indent="-175022" algn="l" defTabSz="685800" rtl="0" eaLnBrk="1" fontAlgn="base" latinLnBrk="0" hangingPunct="1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rgbClr val="FCAF17"/>
              </a:buClr>
              <a:buSzPct val="110000"/>
              <a:buFont typeface="Wingdings" pitchFamily="2" charset="2"/>
              <a:buChar char="§"/>
              <a:tabLst/>
              <a:defRPr sz="2100"/>
            </a:lvl1pPr>
            <a:lvl2pPr marL="298847" marR="0" indent="-122635" algn="l" defTabSz="6858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rgbClr val="917B69"/>
              </a:buClr>
              <a:buSzTx/>
              <a:buFont typeface="Arial" charset="0"/>
              <a:buChar char="•"/>
              <a:tabLst/>
              <a:defRPr sz="1800"/>
            </a:lvl2pPr>
            <a:lvl3pPr marL="433388" marR="0" indent="-133350" algn="l" defTabSz="685800" rtl="0" eaLnBrk="1" fontAlgn="base" latinLnBrk="0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 sz="1500"/>
            </a:lvl3pPr>
            <a:lvl4pPr marL="564356" marR="0" indent="-129779" algn="l" defTabSz="6858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 sz="1350"/>
            </a:lvl4pPr>
            <a:lvl5pPr marL="688181" marR="0" indent="-122635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marL="175022" marR="0" lvl="0" indent="-175022" algn="l" defTabSz="685800" rtl="0" eaLnBrk="1" fontAlgn="base" latinLnBrk="0" hangingPunct="1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rgbClr val="FCAF17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98847" marR="0" lvl="1" indent="-122635" algn="l" defTabSz="685800" rtl="0" eaLnBrk="1" fontAlgn="base" latinLnBrk="0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rgbClr val="917B69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433388" marR="0" lvl="2" indent="-133350" algn="l" defTabSz="685800" rtl="0" eaLnBrk="1" fontAlgn="base" latinLnBrk="0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564356" marR="0" lvl="3" indent="-129779" algn="l" defTabSz="6858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688181" marR="0" lvl="4" indent="-122635" algn="l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7248" y="6403220"/>
            <a:ext cx="6477000" cy="250825"/>
          </a:xfrm>
          <a:prstGeom prst="rect">
            <a:avLst/>
          </a:prstGeom>
        </p:spPr>
        <p:txBody>
          <a:bodyPr/>
          <a:lstStyle>
            <a:lvl1pPr>
              <a:defRPr sz="675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Presentation Title | Presenter Name | Date | Subject | Business Use Only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8120" y="6403219"/>
            <a:ext cx="400035" cy="247031"/>
          </a:xfrm>
          <a:prstGeom prst="rect">
            <a:avLst/>
          </a:prstGeom>
        </p:spPr>
        <p:txBody>
          <a:bodyPr/>
          <a:lstStyle>
            <a:lvl1pPr>
              <a:defRPr sz="675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E66AA3EA-0569-43EF-BBA3-83FDB109D582}" type="slidenum">
              <a:rPr lang="en-US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platzhalter 9" descr="Subtitle" titl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738557"/>
            <a:ext cx="8311392" cy="367571"/>
          </a:xfrm>
        </p:spPr>
        <p:txBody>
          <a:bodyPr anchor="b" anchorCtr="0">
            <a:noAutofit/>
          </a:bodyPr>
          <a:lstStyle>
            <a:lvl1pPr marL="0" indent="0">
              <a:lnSpc>
                <a:spcPct val="95000"/>
              </a:lnSpc>
              <a:buNone/>
              <a:defRPr sz="1500" b="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305999"/>
            <a:ext cx="8318530" cy="802800"/>
          </a:xfrm>
          <a:prstGeom prst="rect">
            <a:avLst/>
          </a:prstGeom>
        </p:spPr>
        <p:txBody>
          <a:bodyPr tIns="126000" anchor="t" anchorCtr="0"/>
          <a:lstStyle>
            <a:lvl1pPr>
              <a:lnSpc>
                <a:spcPct val="75000"/>
              </a:lnSpc>
              <a:defRPr>
                <a:solidFill>
                  <a:schemeClr val="accent4"/>
                </a:solidFill>
              </a:defRPr>
            </a:lvl1pPr>
          </a:lstStyle>
          <a:p>
            <a:r>
              <a:rPr lang="en-US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00222593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305999"/>
            <a:ext cx="8318530" cy="802800"/>
          </a:xfrm>
          <a:prstGeom prst="rect">
            <a:avLst/>
          </a:prstGeom>
        </p:spPr>
        <p:txBody>
          <a:bodyPr tIns="126000" anchor="t"/>
          <a:lstStyle>
            <a:lvl1pPr>
              <a:lnSpc>
                <a:spcPct val="75000"/>
              </a:lnSpc>
              <a:defRPr>
                <a:solidFill>
                  <a:schemeClr val="accent4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Textplatzhalter 9" descr="Subtitle" title="Subtitle"/>
          <p:cNvSpPr>
            <a:spLocks noGrp="1"/>
          </p:cNvSpPr>
          <p:nvPr>
            <p:ph type="body" sz="quarter" idx="10"/>
          </p:nvPr>
        </p:nvSpPr>
        <p:spPr>
          <a:xfrm>
            <a:off x="540000" y="738557"/>
            <a:ext cx="8311392" cy="367571"/>
          </a:xfrm>
        </p:spPr>
        <p:txBody>
          <a:bodyPr anchor="b">
            <a:noAutofit/>
          </a:bodyPr>
          <a:lstStyle>
            <a:lvl1pPr marL="0" indent="0">
              <a:lnSpc>
                <a:spcPct val="95000"/>
              </a:lnSpc>
              <a:buNone/>
              <a:defRPr sz="1500" b="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23880" y="1346200"/>
            <a:ext cx="8334405" cy="4940320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7388" y="6402457"/>
            <a:ext cx="6477000" cy="250825"/>
          </a:xfrm>
          <a:prstGeom prst="rect">
            <a:avLst/>
          </a:prstGeom>
        </p:spPr>
        <p:txBody>
          <a:bodyPr/>
          <a:lstStyle>
            <a:lvl1pPr eaLnBrk="1" hangingPunct="1">
              <a:defRPr sz="675" baseline="0" dirty="0">
                <a:solidFill>
                  <a:srgbClr val="7F7F7F"/>
                </a:solidFill>
                <a:latin typeface="+mn-lt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Arial"/>
              </a:rPr>
              <a:t>| Presentation Title | Presenter Name | Date | Subject | Business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8163" y="6402389"/>
            <a:ext cx="400050" cy="247651"/>
          </a:xfrm>
          <a:prstGeom prst="rect">
            <a:avLst/>
          </a:prstGeom>
        </p:spPr>
        <p:txBody>
          <a:bodyPr/>
          <a:lstStyle>
            <a:lvl1pPr eaLnBrk="1" hangingPunct="1">
              <a:defRPr sz="675" baseline="0">
                <a:solidFill>
                  <a:srgbClr val="7F7F7F"/>
                </a:solidFill>
                <a:latin typeface="+mn-lt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D1EC079-6673-4E2D-A319-934FF5A21675}" type="slidenum">
              <a:rPr lang="en-US">
                <a:latin typeface="Arial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590085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3248040"/>
            <a:ext cx="9144000" cy="579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36663" y="4175127"/>
            <a:ext cx="7588250" cy="54610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accent1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t" anchorCtr="0"/>
          <a:lstStyle>
            <a:lvl1pPr algn="l">
              <a:defRPr sz="2800" b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986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36680" y="4813303"/>
            <a:ext cx="7578725" cy="509588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accent1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bIns="0"/>
          <a:lstStyle>
            <a:lvl1pPr marL="0" indent="0">
              <a:spcBef>
                <a:spcPct val="10000"/>
              </a:spcBef>
              <a:buFont typeface="Wingdings 2" charset="0"/>
              <a:buNone/>
              <a:defRPr sz="2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871894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149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90301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3355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355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1144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005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919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13645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22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14284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50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11211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364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2438" y="303215"/>
            <a:ext cx="2165350" cy="5956300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6388" y="303215"/>
            <a:ext cx="6343650" cy="5956300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427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388" y="303213"/>
            <a:ext cx="86614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3355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143063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94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F1BF0A64-0E78-4F3D-81CA-4AD0B6A56FE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3903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E869352F-0C80-453F-B1DB-29F87319154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675828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96184FA4-29DD-4DC1-8A01-39B2DBF8A6F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43790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F1CAB0F6-407B-4A9D-A6E3-CAB22A77C82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83373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1796FCF7-4C60-4851-8677-574DB102763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395907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675531DD-DE1A-4523-AD15-E4BF4EF66FD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077718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9D26A90B-57CA-47BD-B5F3-ED356C3210F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979159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22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436A0EE5-ABE6-4B12-8566-B17BA032E3A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56913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50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FD1BD77C-E408-4FD1-A861-A597EC5CD6A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444696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00C79814-0971-4C71-81B7-F45420DFD4C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497642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C07A155B-EF60-49B4-BBF3-A4D0BE028AE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25169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Times New Roman" pitchFamily="18" charset="0"/>
              </a:defRPr>
            </a:lvl1pPr>
          </a:lstStyle>
          <a:p>
            <a:pPr>
              <a:defRPr/>
            </a:pPr>
            <a:fld id="{885634B3-2C36-4E9A-9C19-E2A3A6AD43B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29099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183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729"/>
            <a:ext cx="6858000" cy="165523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954912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191"/>
            <a:ext cx="8229600" cy="132503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083968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0269"/>
            <a:ext cx="7886700" cy="285326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8936"/>
            <a:ext cx="7886700" cy="15007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87521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191"/>
            <a:ext cx="8229600" cy="13250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6684"/>
            <a:ext cx="4038600" cy="43497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6684"/>
            <a:ext cx="4038600" cy="434974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152674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6191"/>
            <a:ext cx="7886700" cy="13250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67" y="1680634"/>
            <a:ext cx="3868737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67" y="2506133"/>
            <a:ext cx="3868737" cy="3683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634"/>
            <a:ext cx="3887788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6133"/>
            <a:ext cx="3887788" cy="3683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09133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191"/>
            <a:ext cx="8229600" cy="13250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611611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83390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481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646"/>
            <a:ext cx="4629150" cy="487256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481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8943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/>
          </p:cNvGrpSpPr>
          <p:nvPr userDrawn="1"/>
        </p:nvGrpSpPr>
        <p:grpSpPr bwMode="auto">
          <a:xfrm>
            <a:off x="-136525" y="-182033"/>
            <a:ext cx="9417050" cy="7228417"/>
            <a:chOff x="-137160" y="-137160"/>
            <a:chExt cx="9418320" cy="5422392"/>
          </a:xfrm>
        </p:grpSpPr>
        <p:cxnSp>
          <p:nvCxnSpPr>
            <p:cNvPr id="5" name="Straight Connector 4"/>
            <p:cNvCxnSpPr/>
            <p:nvPr userDrawn="1"/>
          </p:nvCxnSpPr>
          <p:spPr>
            <a:xfrm flipV="1">
              <a:off x="1050450" y="-137160"/>
              <a:ext cx="0" cy="92093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>
            <a:xfrm flipV="1">
              <a:off x="8687355" y="-137160"/>
              <a:ext cx="0" cy="92093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>
            <a:xfrm flipV="1">
              <a:off x="1050450" y="5193139"/>
              <a:ext cx="0" cy="92093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 flipV="1">
              <a:off x="8687355" y="5193139"/>
              <a:ext cx="0" cy="92093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 flipV="1">
              <a:off x="1599799" y="-137160"/>
              <a:ext cx="0" cy="92093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 flipV="1">
              <a:off x="1599799" y="5193139"/>
              <a:ext cx="0" cy="92093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9189073" y="1188667"/>
              <a:ext cx="92087" cy="0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-137160" y="1188667"/>
              <a:ext cx="92087" cy="0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9189073" y="640870"/>
              <a:ext cx="92087" cy="0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-137160" y="640870"/>
              <a:ext cx="92087" cy="0"/>
            </a:xfrm>
            <a:prstGeom prst="line">
              <a:avLst/>
            </a:prstGeom>
            <a:ln w="6350">
              <a:solidFill>
                <a:srgbClr val="73737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0600" y="6189136"/>
            <a:ext cx="1371600" cy="33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600200" y="1950882"/>
            <a:ext cx="7086600" cy="2802913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600200" y="4876800"/>
            <a:ext cx="7086600" cy="109728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3005118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94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F02EB-D3F1-4B0C-9F82-2E39D2D1ACD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236111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FCF23-364E-4A3C-9B8F-0320A58C4EB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152855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4A2C2-D279-4D4F-B511-AD681538B7F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37154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48F3D-6A0F-4098-815C-7FAC9833C8F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712653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C4350-FBA9-4BAE-A829-34664540CB9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844210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F10C1-3D3A-4823-8980-0EA73D6FC84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08316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98826-9BFE-4BFC-BB42-5ADFD48B47F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741050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22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F0811-F064-4D42-AA85-A32A6316BED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31975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50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FB2FC-9979-4BDF-9486-E25FB314F5D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772022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AED17-0D2B-406E-B739-7DCC23574F5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444228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77D09-510E-4D83-857D-6A5F521A810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162090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AD0DF-47A1-4536-AA62-BE66E72D9D0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804593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75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1A842-714F-4E39-BC5F-18BCE58A4F9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978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9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7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5337" y="7"/>
            <a:ext cx="8575945" cy="8498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337" y="1158515"/>
            <a:ext cx="8575945" cy="5062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0" y="973755"/>
            <a:ext cx="9144000" cy="60960"/>
            <a:chOff x="0" y="4572000"/>
            <a:chExt cx="9144000" cy="60960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4572000"/>
              <a:ext cx="4572000" cy="609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2000" y="4572000"/>
              <a:ext cx="4572000" cy="609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Text Box 219"/>
          <p:cNvSpPr txBox="1">
            <a:spLocks noChangeArrowheads="1"/>
          </p:cNvSpPr>
          <p:nvPr userDrawn="1"/>
        </p:nvSpPr>
        <p:spPr bwMode="auto">
          <a:xfrm>
            <a:off x="8515362" y="6518362"/>
            <a:ext cx="563173" cy="2616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b" anchorCtr="0">
            <a:spAutoFit/>
          </a:bodyPr>
          <a:lstStyle/>
          <a:p>
            <a:pPr algn="r" eaLnBrk="0" hangingPunct="0"/>
            <a:fld id="{7E3281F1-C21B-4F98-994A-71A1E03727AB}" type="slidenum">
              <a:rPr lang="en-US" sz="1100" smtClean="0">
                <a:solidFill>
                  <a:srgbClr val="636466"/>
                </a:solidFill>
                <a:latin typeface="Arial" pitchFamily="34" charset="0"/>
                <a:ea typeface="ヒラギノ角ゴ Pro W3" pitchFamily="1" charset="-128"/>
                <a:cs typeface="Arial" pitchFamily="34" charset="0"/>
              </a:rPr>
              <a:pPr algn="r" eaLnBrk="0" hangingPunct="0"/>
              <a:t>‹#›</a:t>
            </a:fld>
            <a:endParaRPr lang="en-US" sz="1100" dirty="0">
              <a:solidFill>
                <a:srgbClr val="636466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6449536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051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4" r:id="rId3"/>
    <p:sldLayoutId id="2147484066" r:id="rId4"/>
    <p:sldLayoutId id="2147484067" r:id="rId5"/>
    <p:sldLayoutId id="2147484068" r:id="rId6"/>
    <p:sldLayoutId id="2147484682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kern="1200" baseline="0">
          <a:solidFill>
            <a:srgbClr val="3A6F8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FontTx/>
        <a:buBlip>
          <a:blip r:embed="rId9"/>
        </a:buBlip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Clr>
          <a:srgbClr val="3A6F8F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Tx/>
        <a:buBlip>
          <a:blip r:embed="rId9"/>
        </a:buBlip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ts val="600"/>
        </a:spcBef>
        <a:spcAft>
          <a:spcPts val="600"/>
        </a:spcAft>
        <a:buClr>
          <a:srgbClr val="3A6F8F"/>
        </a:buClr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ts val="600"/>
        </a:spcBef>
        <a:spcAft>
          <a:spcPts val="600"/>
        </a:spcAft>
        <a:buFontTx/>
        <a:buBlip>
          <a:blip r:embed="rId9"/>
        </a:buBlip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2830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33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endParaRPr lang="en-AU"/>
          </a:p>
        </p:txBody>
      </p:sp>
      <p:sp>
        <p:nvSpPr>
          <p:cNvPr id="2830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33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endParaRPr lang="en-AU"/>
          </a:p>
        </p:txBody>
      </p:sp>
      <p:sp>
        <p:nvSpPr>
          <p:cNvPr id="2830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fld id="{ACB9D256-FA10-47BA-99CB-53D066725289}" type="slidenum">
              <a:rPr lang="en-AU"/>
              <a:pPr defTabSz="914400" fontAlgn="base">
                <a:spcAft>
                  <a:spcPct val="0"/>
                </a:spcAft>
                <a:defRPr/>
              </a:pPr>
              <a:t>‹#›</a:t>
            </a:fld>
            <a:endParaRPr lang="en-AU"/>
          </a:p>
        </p:txBody>
      </p:sp>
      <p:pic>
        <p:nvPicPr>
          <p:cNvPr id="6151" name="Picture 7" descr="logo_full_colou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77200" y="6324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30344" name="Line 8"/>
          <p:cNvSpPr>
            <a:spLocks noChangeShapeType="1"/>
          </p:cNvSpPr>
          <p:nvPr/>
        </p:nvSpPr>
        <p:spPr bwMode="auto">
          <a:xfrm>
            <a:off x="533400" y="6172200"/>
            <a:ext cx="83820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FontTx/>
              <a:buChar char="–"/>
              <a:defRPr/>
            </a:pPr>
            <a:endParaRPr lang="en-US" sz="2800" b="1" i="1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6153" name="Picture 9" descr="seri colou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57200" y="6248408"/>
            <a:ext cx="25908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3" descr="SNEC_logo.jp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629400" y="6311903"/>
            <a:ext cx="1371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  <p:sldLayoutId id="2147484135" r:id="rId12"/>
    <p:sldLayoutId id="2147484136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2830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33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endParaRPr lang="en-AU"/>
          </a:p>
        </p:txBody>
      </p:sp>
      <p:sp>
        <p:nvSpPr>
          <p:cNvPr id="2830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33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endParaRPr lang="en-AU"/>
          </a:p>
        </p:txBody>
      </p:sp>
      <p:sp>
        <p:nvSpPr>
          <p:cNvPr id="2830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33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fld id="{ACB9D256-FA10-47BA-99CB-53D066725289}" type="slidenum">
              <a:rPr lang="en-AU"/>
              <a:pPr defTabSz="914400" fontAlgn="base">
                <a:spcAft>
                  <a:spcPct val="0"/>
                </a:spcAft>
                <a:defRPr/>
              </a:pPr>
              <a:t>‹#›</a:t>
            </a:fld>
            <a:endParaRPr lang="en-AU"/>
          </a:p>
        </p:txBody>
      </p:sp>
      <p:pic>
        <p:nvPicPr>
          <p:cNvPr id="6151" name="Picture 7" descr="logo_full_colour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77200" y="6324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30344" name="Line 8"/>
          <p:cNvSpPr>
            <a:spLocks noChangeShapeType="1"/>
          </p:cNvSpPr>
          <p:nvPr userDrawn="1"/>
        </p:nvSpPr>
        <p:spPr bwMode="auto">
          <a:xfrm>
            <a:off x="533400" y="6172200"/>
            <a:ext cx="83820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FontTx/>
              <a:buChar char="–"/>
              <a:defRPr/>
            </a:pPr>
            <a:endParaRPr lang="en-US" sz="2800" b="1" i="1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6153" name="Picture 9" descr="seri colour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57200" y="6248408"/>
            <a:ext cx="25908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3" descr="SNEC_logo.jp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629400" y="6311903"/>
            <a:ext cx="1371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  <p:sldLayoutId id="2147484161" r:id="rId12"/>
    <p:sldLayoutId id="21474841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54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FFFFFF"/>
              </a:buClr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  <a:cs typeface="Arial" panose="020B0604020202020204" pitchFamily="34" charset="0"/>
                <a:sym typeface="Times New Roman" panose="02020603050405020304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>
                <a:srgbClr val="FFFFFF"/>
              </a:buClr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  <a:cs typeface="Arial" panose="020B0604020202020204" pitchFamily="34" charset="0"/>
                <a:sym typeface="Times New Roman" panose="02020603050405020304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FFFFFF"/>
              </a:buClr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  <a:cs typeface="Arial" panose="020B0604020202020204" pitchFamily="34" charset="0"/>
                <a:sym typeface="Times New Roman" panose="02020603050405020304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2295CB5B-F2E8-4829-9045-CC0FED014919}" type="slidenum">
              <a:rPr lang="en-US" altLang="en-US">
                <a:latin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9" name="Line 19"/>
          <p:cNvSpPr>
            <a:spLocks noChangeShapeType="1"/>
          </p:cNvSpPr>
          <p:nvPr/>
        </p:nvSpPr>
        <p:spPr bwMode="auto">
          <a:xfrm>
            <a:off x="0" y="1412875"/>
            <a:ext cx="9144000" cy="0"/>
          </a:xfrm>
          <a:prstGeom prst="line">
            <a:avLst/>
          </a:prstGeom>
          <a:noFill/>
          <a:ln w="127000">
            <a:solidFill>
              <a:srgbClr val="99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44747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Wingdings 2" panose="05020102010507070707" pitchFamily="18" charset="2"/>
        <a:buChar char="¾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SzPct val="80000"/>
        <a:buFont typeface="Wingdings 2" panose="05020102010507070707" pitchFamily="18" charset="2"/>
        <a:buChar char="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Arial" panose="020B0604020202020204" pitchFamily="34" charset="0"/>
        <a:buChar char="►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Char char="–"/>
        <a:defRPr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Arial" panose="020B0604020202020204" pitchFamily="34" charset="0"/>
        <a:buChar char="●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8061B"/>
            </a:gs>
            <a:gs pos="100000">
              <a:srgbClr val="19115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6863" y="125421"/>
            <a:ext cx="8551862" cy="109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6800" tIns="45720" rIns="468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9400" y="1419232"/>
            <a:ext cx="8680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6800" tIns="45720" rIns="468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381000" y="1295400"/>
            <a:ext cx="84582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9184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0825" y="1"/>
            <a:ext cx="1373187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15F5917-0E62-424C-A337-5F20872428C0}" type="slidenum">
              <a:rPr lang="en-GB">
                <a:latin typeface="Calibri"/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2923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2" r:id="rId1"/>
    <p:sldLayoutId id="2147484213" r:id="rId2"/>
    <p:sldLayoutId id="2147484214" r:id="rId3"/>
    <p:sldLayoutId id="2147484215" r:id="rId4"/>
    <p:sldLayoutId id="2147484216" r:id="rId5"/>
    <p:sldLayoutId id="2147484217" r:id="rId6"/>
    <p:sldLayoutId id="2147484220" r:id="rId7"/>
    <p:sldLayoutId id="2147484221" r:id="rId8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69875" indent="-269875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762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Times" panose="02020603050405020304" pitchFamily="18" charset="0"/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628650" indent="-17938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804863" indent="-17462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990600" indent="-18415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447800" indent="-1841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1905000" indent="-1841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362200" indent="-1841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2819400" indent="-1841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5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F79279B-5518-4D5F-B28A-4E216EF1B086}" type="datetimeFigureOut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24/11/2020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5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5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4B6325D-5DB0-4662-9510-FC44FB218FF1}" type="slidenum">
              <a:rPr lang="en-A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A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136133"/>
            <a:ext cx="9144000" cy="759679"/>
          </a:xfrm>
          <a:prstGeom prst="rect">
            <a:avLst/>
          </a:prstGeom>
          <a:solidFill>
            <a:srgbClr val="192334"/>
          </a:solidFill>
          <a:ln>
            <a:solidFill>
              <a:srgbClr val="192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en-US" sz="2400" b="1" dirty="0">
                <a:solidFill>
                  <a:srgbClr val="1F497D"/>
                </a:solidFill>
                <a:latin typeface="Calibri"/>
              </a:rPr>
              <a:t>             </a:t>
            </a:r>
            <a:r>
              <a:rPr lang="en-US" sz="3200" b="1" dirty="0">
                <a:solidFill>
                  <a:prstClr val="white"/>
                </a:solidFill>
                <a:latin typeface="Calibri"/>
              </a:rPr>
              <a:t>FRB! Macular Degeneration</a:t>
            </a:r>
            <a:endParaRPr lang="en-AU" sz="11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8" descr="H:\eye.jpg"/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7430" y="6205824"/>
            <a:ext cx="608371" cy="6110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523624" y="6246907"/>
            <a:ext cx="1620499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just" defTabSz="914400"/>
            <a:r>
              <a:rPr lang="en-AU" sz="1100" dirty="0">
                <a:solidFill>
                  <a:srgbClr val="FFFFFF"/>
                </a:solidFill>
              </a:rPr>
              <a:t>© 2010 - 2015 </a:t>
            </a:r>
          </a:p>
          <a:p>
            <a:pPr algn="just" defTabSz="914400"/>
            <a:r>
              <a:rPr lang="en-AU" sz="1100" dirty="0">
                <a:solidFill>
                  <a:srgbClr val="FFFFFF"/>
                </a:solidFill>
              </a:rPr>
              <a:t>Save Sight Institute, </a:t>
            </a:r>
          </a:p>
          <a:p>
            <a:pPr algn="just" defTabSz="914400"/>
            <a:r>
              <a:rPr lang="en-AU" sz="1100" dirty="0">
                <a:solidFill>
                  <a:srgbClr val="FFFFFF"/>
                </a:solidFill>
              </a:rPr>
              <a:t>The University of Sydney. 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05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  <p:sldLayoutId id="2147484235" r:id="rId12"/>
    <p:sldLayoutId id="214748423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rgbClr val="000046"/>
          </a:fgClr>
          <a:bgClr>
            <a:srgbClr val="000046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93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3" y="1530377"/>
            <a:ext cx="82296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Freeform 6"/>
          <p:cNvSpPr>
            <a:spLocks/>
          </p:cNvSpPr>
          <p:nvPr/>
        </p:nvSpPr>
        <p:spPr bwMode="auto">
          <a:xfrm>
            <a:off x="33" y="1270000"/>
            <a:ext cx="9134475" cy="369332"/>
          </a:xfrm>
          <a:custGeom>
            <a:avLst/>
            <a:gdLst>
              <a:gd name="T0" fmla="*/ 0 w 5574"/>
              <a:gd name="T1" fmla="*/ 0 h 1"/>
              <a:gd name="T2" fmla="*/ 2147483646 w 5574"/>
              <a:gd name="T3" fmla="*/ 0 h 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574" h="1">
                <a:moveTo>
                  <a:pt x="0" y="0"/>
                </a:moveTo>
                <a:lnTo>
                  <a:pt x="5574" y="0"/>
                </a:lnTo>
              </a:path>
            </a:pathLst>
          </a:custGeom>
          <a:noFill/>
          <a:ln w="114300" cap="flat" cmpd="sng">
            <a:solidFill>
              <a:srgbClr val="99CC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55600" indent="-355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Wingdings 2" panose="05020102010507070707" pitchFamily="18" charset="2"/>
        <a:buChar char="¾"/>
        <a:defRPr sz="2800" b="0">
          <a:solidFill>
            <a:schemeClr val="bg1"/>
          </a:solidFill>
          <a:latin typeface="+mn-lt"/>
          <a:ea typeface="+mn-ea"/>
          <a:cs typeface="+mn-cs"/>
        </a:defRPr>
      </a:lvl1pPr>
      <a:lvl2pPr marL="900113" indent="-265113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Wingdings 2" panose="05020102010507070707" pitchFamily="18" charset="2"/>
        <a:buChar char=""/>
        <a:defRPr sz="2400" b="0">
          <a:solidFill>
            <a:schemeClr val="bg1"/>
          </a:solidFill>
          <a:latin typeface="+mn-lt"/>
        </a:defRPr>
      </a:lvl2pPr>
      <a:lvl3pPr marL="1433513" indent="-231775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Arial" panose="020B0604020202020204" pitchFamily="34" charset="0"/>
        <a:buChar char="►"/>
        <a:defRPr sz="2000" b="0">
          <a:solidFill>
            <a:schemeClr val="bg1"/>
          </a:solidFill>
          <a:latin typeface="+mn-lt"/>
        </a:defRPr>
      </a:lvl3pPr>
      <a:lvl4pPr marL="1958975" indent="-228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Arial" panose="020B0604020202020204" pitchFamily="34" charset="0"/>
        <a:buChar char="–"/>
        <a:defRPr sz="2000" b="0">
          <a:solidFill>
            <a:schemeClr val="bg1"/>
          </a:solidFill>
          <a:latin typeface="+mn-lt"/>
        </a:defRPr>
      </a:lvl4pPr>
      <a:lvl5pPr marL="2366963" indent="-228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Wingdings 2" panose="05020102010507070707" pitchFamily="18" charset="2"/>
        <a:buChar char=""/>
        <a:defRPr sz="2000" b="0">
          <a:solidFill>
            <a:schemeClr val="bg1"/>
          </a:solidFill>
          <a:latin typeface="+mn-lt"/>
        </a:defRPr>
      </a:lvl5pPr>
      <a:lvl6pPr marL="2824163" indent="-228600" algn="l" rtl="0" fontAlgn="base">
        <a:spcBef>
          <a:spcPct val="30000"/>
        </a:spcBef>
        <a:spcAft>
          <a:spcPct val="30000"/>
        </a:spcAft>
        <a:buClr>
          <a:srgbClr val="6699FF"/>
        </a:buClr>
        <a:buFont typeface="Wingdings 2" pitchFamily="18" charset="2"/>
        <a:buChar char=""/>
        <a:defRPr b="1">
          <a:solidFill>
            <a:schemeClr val="bg1"/>
          </a:solidFill>
          <a:latin typeface="+mn-lt"/>
        </a:defRPr>
      </a:lvl6pPr>
      <a:lvl7pPr marL="3281363" indent="-228600" algn="l" rtl="0" fontAlgn="base">
        <a:spcBef>
          <a:spcPct val="30000"/>
        </a:spcBef>
        <a:spcAft>
          <a:spcPct val="30000"/>
        </a:spcAft>
        <a:buClr>
          <a:srgbClr val="6699FF"/>
        </a:buClr>
        <a:buFont typeface="Wingdings 2" pitchFamily="18" charset="2"/>
        <a:buChar char=""/>
        <a:defRPr b="1">
          <a:solidFill>
            <a:schemeClr val="bg1"/>
          </a:solidFill>
          <a:latin typeface="+mn-lt"/>
        </a:defRPr>
      </a:lvl7pPr>
      <a:lvl8pPr marL="3738563" indent="-228600" algn="l" rtl="0" fontAlgn="base">
        <a:spcBef>
          <a:spcPct val="30000"/>
        </a:spcBef>
        <a:spcAft>
          <a:spcPct val="30000"/>
        </a:spcAft>
        <a:buClr>
          <a:srgbClr val="6699FF"/>
        </a:buClr>
        <a:buFont typeface="Wingdings 2" pitchFamily="18" charset="2"/>
        <a:buChar char=""/>
        <a:defRPr b="1">
          <a:solidFill>
            <a:schemeClr val="bg1"/>
          </a:solidFill>
          <a:latin typeface="+mn-lt"/>
        </a:defRPr>
      </a:lvl8pPr>
      <a:lvl9pPr marL="4195763" indent="-228600" algn="l" rtl="0" fontAlgn="base">
        <a:spcBef>
          <a:spcPct val="30000"/>
        </a:spcBef>
        <a:spcAft>
          <a:spcPct val="30000"/>
        </a:spcAft>
        <a:buClr>
          <a:srgbClr val="6699FF"/>
        </a:buClr>
        <a:buFont typeface="Wingdings 2" pitchFamily="18" charset="2"/>
        <a:buChar char=""/>
        <a:defRPr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rgbClr val="000046"/>
          </a:fgClr>
          <a:bgClr>
            <a:srgbClr val="000046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6388" y="303213"/>
            <a:ext cx="8661400" cy="11430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3355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7636" name="Freeform 4"/>
          <p:cNvSpPr>
            <a:spLocks/>
          </p:cNvSpPr>
          <p:nvPr/>
        </p:nvSpPr>
        <p:spPr bwMode="auto">
          <a:xfrm>
            <a:off x="254" y="1543219"/>
            <a:ext cx="9134475" cy="492443"/>
          </a:xfrm>
          <a:custGeom>
            <a:avLst/>
            <a:gdLst>
              <a:gd name="T0" fmla="*/ 0 w 5574"/>
              <a:gd name="T1" fmla="*/ 0 h 1"/>
              <a:gd name="T2" fmla="*/ 5574 w 5574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74" h="1">
                <a:moveTo>
                  <a:pt x="0" y="0"/>
                </a:moveTo>
                <a:lnTo>
                  <a:pt x="5574" y="0"/>
                </a:lnTo>
              </a:path>
            </a:pathLst>
          </a:custGeom>
          <a:noFill/>
          <a:ln w="114300" cap="flat" cmpd="sng">
            <a:solidFill>
              <a:srgbClr val="99CC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9" r:id="rId1"/>
    <p:sldLayoutId id="2147484340" r:id="rId2"/>
    <p:sldLayoutId id="2147484341" r:id="rId3"/>
    <p:sldLayoutId id="2147484342" r:id="rId4"/>
    <p:sldLayoutId id="2147484343" r:id="rId5"/>
    <p:sldLayoutId id="2147484344" r:id="rId6"/>
    <p:sldLayoutId id="2147484345" r:id="rId7"/>
    <p:sldLayoutId id="2147484346" r:id="rId8"/>
    <p:sldLayoutId id="2147484347" r:id="rId9"/>
    <p:sldLayoutId id="2147484348" r:id="rId10"/>
    <p:sldLayoutId id="2147484349" r:id="rId11"/>
    <p:sldLayoutId id="214748435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55600" indent="-355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Wingdings 2" charset="0"/>
        <a:buChar char="¾"/>
        <a:defRPr sz="2800" b="1">
          <a:solidFill>
            <a:schemeClr val="bg1"/>
          </a:solidFill>
          <a:latin typeface="+mn-lt"/>
          <a:ea typeface="+mn-ea"/>
          <a:cs typeface="ＭＳ Ｐゴシック" charset="0"/>
        </a:defRPr>
      </a:lvl1pPr>
      <a:lvl2pPr marL="900113" indent="-265113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Wingdings 2" charset="0"/>
        <a:buChar char=""/>
        <a:defRPr sz="2400" b="1">
          <a:solidFill>
            <a:schemeClr val="bg1"/>
          </a:solidFill>
          <a:latin typeface="+mn-lt"/>
          <a:ea typeface="+mn-ea"/>
        </a:defRPr>
      </a:lvl2pPr>
      <a:lvl3pPr marL="1433513" indent="-231775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Arial" charset="0"/>
        <a:buChar char="►"/>
        <a:defRPr sz="2000" b="1">
          <a:solidFill>
            <a:schemeClr val="bg1"/>
          </a:solidFill>
          <a:latin typeface="+mn-lt"/>
          <a:ea typeface="+mn-ea"/>
        </a:defRPr>
      </a:lvl3pPr>
      <a:lvl4pPr marL="1958975" indent="-228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Arial" charset="0"/>
        <a:buChar char="–"/>
        <a:defRPr b="1">
          <a:solidFill>
            <a:schemeClr val="bg1"/>
          </a:solidFill>
          <a:latin typeface="+mn-lt"/>
          <a:ea typeface="+mn-ea"/>
        </a:defRPr>
      </a:lvl4pPr>
      <a:lvl5pPr marL="2366963" indent="-228600" algn="l" rtl="0" eaLnBrk="0" fontAlgn="base" hangingPunct="0">
        <a:spcBef>
          <a:spcPct val="30000"/>
        </a:spcBef>
        <a:spcAft>
          <a:spcPct val="30000"/>
        </a:spcAft>
        <a:buClr>
          <a:srgbClr val="6699FF"/>
        </a:buClr>
        <a:buFont typeface="Wingdings 2" charset="0"/>
        <a:buChar char=""/>
        <a:defRPr b="1">
          <a:solidFill>
            <a:schemeClr val="bg1"/>
          </a:solidFill>
          <a:latin typeface="+mn-lt"/>
          <a:ea typeface="+mn-ea"/>
        </a:defRPr>
      </a:lvl5pPr>
      <a:lvl6pPr marL="2824163" indent="-228600" algn="l" rtl="0" fontAlgn="base">
        <a:spcBef>
          <a:spcPct val="30000"/>
        </a:spcBef>
        <a:spcAft>
          <a:spcPct val="30000"/>
        </a:spcAft>
        <a:buClr>
          <a:srgbClr val="6699FF"/>
        </a:buClr>
        <a:buFont typeface="Wingdings 2" charset="0"/>
        <a:buChar char=""/>
        <a:defRPr b="1">
          <a:solidFill>
            <a:schemeClr val="bg1"/>
          </a:solidFill>
          <a:latin typeface="+mn-lt"/>
          <a:ea typeface="+mn-ea"/>
        </a:defRPr>
      </a:lvl6pPr>
      <a:lvl7pPr marL="3281363" indent="-228600" algn="l" rtl="0" fontAlgn="base">
        <a:spcBef>
          <a:spcPct val="30000"/>
        </a:spcBef>
        <a:spcAft>
          <a:spcPct val="30000"/>
        </a:spcAft>
        <a:buClr>
          <a:srgbClr val="6699FF"/>
        </a:buClr>
        <a:buFont typeface="Wingdings 2" charset="0"/>
        <a:buChar char=""/>
        <a:defRPr b="1">
          <a:solidFill>
            <a:schemeClr val="bg1"/>
          </a:solidFill>
          <a:latin typeface="+mn-lt"/>
          <a:ea typeface="+mn-ea"/>
        </a:defRPr>
      </a:lvl7pPr>
      <a:lvl8pPr marL="3738563" indent="-228600" algn="l" rtl="0" fontAlgn="base">
        <a:spcBef>
          <a:spcPct val="30000"/>
        </a:spcBef>
        <a:spcAft>
          <a:spcPct val="30000"/>
        </a:spcAft>
        <a:buClr>
          <a:srgbClr val="6699FF"/>
        </a:buClr>
        <a:buFont typeface="Wingdings 2" charset="0"/>
        <a:buChar char=""/>
        <a:defRPr b="1">
          <a:solidFill>
            <a:schemeClr val="bg1"/>
          </a:solidFill>
          <a:latin typeface="+mn-lt"/>
          <a:ea typeface="+mn-ea"/>
        </a:defRPr>
      </a:lvl8pPr>
      <a:lvl9pPr marL="4195763" indent="-228600" algn="l" rtl="0" fontAlgn="base">
        <a:spcBef>
          <a:spcPct val="30000"/>
        </a:spcBef>
        <a:spcAft>
          <a:spcPct val="30000"/>
        </a:spcAft>
        <a:buClr>
          <a:srgbClr val="6699FF"/>
        </a:buClr>
        <a:buFont typeface="Wingdings 2" charset="0"/>
        <a:buChar char=""/>
        <a:defRPr b="1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1247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AU"/>
          </a:p>
        </p:txBody>
      </p:sp>
      <p:sp>
        <p:nvSpPr>
          <p:cNvPr id="1247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AU"/>
          </a:p>
        </p:txBody>
      </p:sp>
      <p:sp>
        <p:nvSpPr>
          <p:cNvPr id="1247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FA267BF-BFED-4C8F-BA8B-F0660CD5A0EB}" type="slidenum">
              <a:rPr lang="en-AU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AU"/>
          </a:p>
        </p:txBody>
      </p:sp>
      <p:pic>
        <p:nvPicPr>
          <p:cNvPr id="10247" name="Picture 7" descr="logo_full_colour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324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7240" name="Line 8"/>
          <p:cNvSpPr>
            <a:spLocks noChangeShapeType="1"/>
          </p:cNvSpPr>
          <p:nvPr userDrawn="1"/>
        </p:nvSpPr>
        <p:spPr bwMode="auto">
          <a:xfrm>
            <a:off x="533400" y="6172200"/>
            <a:ext cx="83820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10249" name="Picture 9" descr="seri colour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25908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3" descr="SNEC_logo.jpg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29400" y="6311903"/>
            <a:ext cx="1371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475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1" r:id="rId1"/>
    <p:sldLayoutId id="2147484392" r:id="rId2"/>
    <p:sldLayoutId id="2147484393" r:id="rId3"/>
    <p:sldLayoutId id="2147484394" r:id="rId4"/>
    <p:sldLayoutId id="2147484395" r:id="rId5"/>
    <p:sldLayoutId id="2147484396" r:id="rId6"/>
    <p:sldLayoutId id="2147484397" r:id="rId7"/>
    <p:sldLayoutId id="2147484398" r:id="rId8"/>
    <p:sldLayoutId id="2147484399" r:id="rId9"/>
    <p:sldLayoutId id="2147484400" r:id="rId10"/>
    <p:sldLayoutId id="2147484401" r:id="rId11"/>
    <p:sldLayoutId id="21474844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66191"/>
            <a:ext cx="8229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26684"/>
            <a:ext cx="8229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31113"/>
            <a:ext cx="2228850" cy="366183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endParaRPr lang="en-GB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6322646"/>
            <a:ext cx="4114800" cy="366183"/>
          </a:xfrm>
          <a:prstGeom prst="rect">
            <a:avLst/>
          </a:prstGeom>
        </p:spPr>
        <p:txBody>
          <a:bodyPr vert="horz" lIns="0" tIns="36000" rIns="0" bIns="36000" rtlCol="0" anchor="b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endParaRPr lang="en-GB"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accent1"/>
          </a:solidFill>
          <a:latin typeface="Arial Black" panose="020B0A04020102020204" pitchFamily="34" charset="0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 Black" panose="020B0A0402010202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 Black" panose="020B0A0402010202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 Black" panose="020B0A0402010202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 Black" panose="020B0A0402010202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 Black" panose="020B0A040201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 Black" panose="020B0A040201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 Black" panose="020B0A040201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 Black" panose="020B0A04020102020204" pitchFamily="34" charset="0"/>
        </a:defRPr>
      </a:lvl9pPr>
    </p:titleStyle>
    <p:bodyStyle>
      <a:lvl1pPr marL="228600" indent="-228600" algn="l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1pPr>
      <a:lvl2pPr marL="463550" indent="-212725" algn="l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788988" indent="-250825" algn="l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16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039813" indent="-276225" algn="l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14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239838" indent="-225425" algn="l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1400"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2830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endParaRPr lang="en-AU"/>
          </a:p>
        </p:txBody>
      </p:sp>
      <p:sp>
        <p:nvSpPr>
          <p:cNvPr id="2830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endParaRPr lang="en-AU"/>
          </a:p>
        </p:txBody>
      </p:sp>
      <p:sp>
        <p:nvSpPr>
          <p:cNvPr id="2830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400" b="0" i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fld id="{68E819DE-F5E9-4CBE-BB40-96B78DEE9FBF}" type="slidenum">
              <a:rPr lang="en-AU"/>
              <a:pPr defTabSz="914400" fontAlgn="base">
                <a:spcAft>
                  <a:spcPct val="0"/>
                </a:spcAft>
                <a:defRPr/>
              </a:pPr>
              <a:t>‹#›</a:t>
            </a:fld>
            <a:endParaRPr lang="en-AU"/>
          </a:p>
        </p:txBody>
      </p:sp>
      <p:pic>
        <p:nvPicPr>
          <p:cNvPr id="2055" name="Picture 7" descr="logo_full_colou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63246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533400" y="6172200"/>
            <a:ext cx="83820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057" name="Picture 9" descr="seri colour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6248400"/>
            <a:ext cx="25908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3" descr="SNEC_logo.jp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6311903"/>
            <a:ext cx="13716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69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7" r:id="rId3"/>
    <p:sldLayoutId id="2147484428" r:id="rId4"/>
    <p:sldLayoutId id="2147484429" r:id="rId5"/>
    <p:sldLayoutId id="2147484430" r:id="rId6"/>
    <p:sldLayoutId id="2147484431" r:id="rId7"/>
    <p:sldLayoutId id="2147484432" r:id="rId8"/>
    <p:sldLayoutId id="2147484433" r:id="rId9"/>
    <p:sldLayoutId id="2147484434" r:id="rId10"/>
    <p:sldLayoutId id="2147484435" r:id="rId11"/>
    <p:sldLayoutId id="2147484436" r:id="rId12"/>
    <p:sldLayoutId id="214748443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1.pn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1286080" y="5520461"/>
            <a:ext cx="8435233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17" tIns="45659" rIns="91317" bIns="45659"/>
          <a:lstStyle/>
          <a:p>
            <a:pPr marL="342450" indent="-3424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000" b="1" kern="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Arial Unicode MS" pitchFamily="34" charset="-128"/>
              </a:rPr>
              <a:t>Paul Mitchell  </a:t>
            </a:r>
            <a:r>
              <a:rPr lang="en-US" kern="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Arial Unicode MS" pitchFamily="34" charset="-128"/>
              </a:rPr>
              <a:t>AO</a:t>
            </a:r>
            <a:r>
              <a:rPr lang="en-US" sz="2000" kern="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sz="1600" kern="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Arial Unicode MS" pitchFamily="34" charset="-128"/>
              </a:rPr>
              <a:t>MBBS MD PhD FRANZCO </a:t>
            </a:r>
            <a:r>
              <a:rPr lang="en-US" sz="1600" kern="0" dirty="0" err="1">
                <a:solidFill>
                  <a:prstClr val="black"/>
                </a:solidFill>
                <a:latin typeface="Calibri"/>
                <a:ea typeface="Arial Unicode MS" pitchFamily="34" charset="-128"/>
                <a:cs typeface="Arial Unicode MS" pitchFamily="34" charset="-128"/>
              </a:rPr>
              <a:t>FRCOphth</a:t>
            </a:r>
            <a:r>
              <a:rPr lang="en-US" sz="1600" kern="0" dirty="0">
                <a:solidFill>
                  <a:prstClr val="black"/>
                </a:solidFill>
                <a:latin typeface="Calibri"/>
                <a:ea typeface="Arial Unicode MS" pitchFamily="34" charset="-128"/>
                <a:cs typeface="Arial Unicode MS" pitchFamily="34" charset="-128"/>
              </a:rPr>
              <a:t> FAFPHM</a:t>
            </a:r>
            <a:endParaRPr lang="en-US" sz="1400" kern="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42450" indent="-3424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Professor, University of Sydney </a:t>
            </a:r>
            <a:r>
              <a:rPr lang="en-US" sz="1400" kern="0" dirty="0" err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Dept</a:t>
            </a:r>
            <a: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Ophthalmology, </a:t>
            </a:r>
            <a:r>
              <a:rPr lang="en-US" sz="1400" kern="0" dirty="0" err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Westmead</a:t>
            </a:r>
            <a: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Hospital, </a:t>
            </a:r>
            <a:r>
              <a:rPr lang="en-US" sz="1400" kern="0" dirty="0" err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Westmead</a:t>
            </a:r>
            <a: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, Sydney </a:t>
            </a:r>
          </a:p>
          <a:p>
            <a:pPr marL="342450" indent="-3424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Director, Centre for Vision Research, </a:t>
            </a:r>
            <a:r>
              <a:rPr lang="en-US" sz="1400" kern="0" dirty="0" err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Westmead</a:t>
            </a:r>
            <a: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Institute for Medical Research</a:t>
            </a:r>
          </a:p>
          <a:p>
            <a:pPr marL="342450" indent="-34245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Sydney West Retina, </a:t>
            </a:r>
            <a:r>
              <a:rPr lang="en-US" sz="1400" kern="0" dirty="0" err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Westmead</a:t>
            </a:r>
            <a: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, Sydney</a:t>
            </a:r>
            <a:br>
              <a:rPr lang="en-US" sz="1400" kern="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</a:br>
            <a:endParaRPr lang="en-US" sz="1400" kern="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42450" indent="-342450">
              <a:lnSpc>
                <a:spcPct val="80000"/>
              </a:lnSpc>
              <a:spcBef>
                <a:spcPct val="20000"/>
              </a:spcBef>
              <a:defRPr/>
            </a:pPr>
            <a:endParaRPr lang="en-US" sz="1400" kern="0" dirty="0">
              <a:solidFill>
                <a:prstClr val="black"/>
              </a:solidFill>
              <a:latin typeface="Calibri"/>
              <a:ea typeface="Arial Unicode MS" pitchFamily="34" charset="-128"/>
              <a:cs typeface="Arial Unicode MS" pitchFamily="34" charset="-128"/>
            </a:endParaRPr>
          </a:p>
          <a:p>
            <a:pPr marL="342450" indent="-342450">
              <a:lnSpc>
                <a:spcPct val="80000"/>
              </a:lnSpc>
              <a:spcBef>
                <a:spcPct val="20000"/>
              </a:spcBef>
              <a:defRPr/>
            </a:pPr>
            <a:endParaRPr lang="en-AU" sz="1600" kern="0" dirty="0">
              <a:solidFill>
                <a:prstClr val="black"/>
              </a:solidFill>
              <a:latin typeface="Calibri"/>
              <a:ea typeface="Arial Unicode MS" pitchFamily="34" charset="-128"/>
              <a:cs typeface="Arial Unicode MS" pitchFamily="34" charset="-128"/>
            </a:endParaRPr>
          </a:p>
          <a:p>
            <a:pPr marL="342450" indent="-342450">
              <a:lnSpc>
                <a:spcPct val="80000"/>
              </a:lnSpc>
              <a:spcBef>
                <a:spcPct val="20000"/>
              </a:spcBef>
              <a:defRPr/>
            </a:pPr>
            <a:endParaRPr lang="en-US" sz="1200" kern="0" dirty="0">
              <a:solidFill>
                <a:prstClr val="black"/>
              </a:solidFill>
              <a:latin typeface="Calibri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" name="Rectangle 11"/>
          <p:cNvSpPr txBox="1">
            <a:spLocks noChangeArrowheads="1"/>
          </p:cNvSpPr>
          <p:nvPr/>
        </p:nvSpPr>
        <p:spPr>
          <a:xfrm>
            <a:off x="1" y="1994460"/>
            <a:ext cx="9143999" cy="1216750"/>
          </a:xfrm>
          <a:prstGeom prst="rect">
            <a:avLst/>
          </a:prstGeom>
        </p:spPr>
        <p:txBody>
          <a:bodyPr vert="horz" lIns="91317" tIns="45659" rIns="91317" bIns="4565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u="sng" kern="1200">
                <a:solidFill>
                  <a:srgbClr val="0077C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SG" sz="3600" u="none" dirty="0">
                <a:solidFill>
                  <a:srgbClr val="006500"/>
                </a:solidFill>
              </a:rPr>
              <a:t>Vision 2020 Australia</a:t>
            </a:r>
          </a:p>
          <a:p>
            <a:endParaRPr lang="en-SG" sz="1100" u="none" dirty="0">
              <a:solidFill>
                <a:srgbClr val="006500"/>
              </a:solidFill>
            </a:endParaRPr>
          </a:p>
          <a:p>
            <a:r>
              <a:rPr lang="en-SG" u="none" dirty="0">
                <a:solidFill>
                  <a:srgbClr val="801309"/>
                </a:solidFill>
              </a:rPr>
              <a:t>2</a:t>
            </a:r>
            <a:r>
              <a:rPr lang="en-SG" u="none" baseline="30000" dirty="0">
                <a:solidFill>
                  <a:srgbClr val="801309"/>
                </a:solidFill>
              </a:rPr>
              <a:t>nd</a:t>
            </a:r>
            <a:r>
              <a:rPr lang="en-SG" u="none" dirty="0">
                <a:solidFill>
                  <a:srgbClr val="801309"/>
                </a:solidFill>
              </a:rPr>
              <a:t> National Eye Health Survey</a:t>
            </a:r>
          </a:p>
          <a:p>
            <a:endParaRPr lang="en-SG" u="none" dirty="0">
              <a:solidFill>
                <a:srgbClr val="801309"/>
              </a:solidFill>
            </a:endParaRPr>
          </a:p>
          <a:p>
            <a:r>
              <a:rPr lang="en-SG" sz="4000" u="none" dirty="0">
                <a:solidFill>
                  <a:srgbClr val="801309"/>
                </a:solidFill>
              </a:rPr>
              <a:t>Australian Eye Health Study</a:t>
            </a:r>
            <a:endParaRPr lang="en-US" sz="2800" u="none" dirty="0">
              <a:solidFill>
                <a:srgbClr val="801309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39D53EC-BD9B-4BF4-82F2-B350C05E5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8"/>
            <a:ext cx="2626222" cy="10504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BA01CB8-56AC-4FB6-93BE-27BBA0496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613" y="3"/>
            <a:ext cx="2469274" cy="9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6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F6CD-F6F9-4017-9CD1-164E111D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93073"/>
            <a:ext cx="8111916" cy="884682"/>
          </a:xfrm>
        </p:spPr>
        <p:txBody>
          <a:bodyPr>
            <a:noAutofit/>
          </a:bodyPr>
          <a:lstStyle/>
          <a:p>
            <a:r>
              <a:rPr lang="en-AU" sz="2800" b="1" dirty="0">
                <a:solidFill>
                  <a:srgbClr val="006500"/>
                </a:solidFill>
              </a:rPr>
              <a:t>Investigators in Australian Eye Health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31E04-70F6-4D0A-9226-D0494CD29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9" y="1282535"/>
            <a:ext cx="8562108" cy="4833257"/>
          </a:xfrm>
        </p:spPr>
        <p:txBody>
          <a:bodyPr>
            <a:normAutofit/>
          </a:bodyPr>
          <a:lstStyle/>
          <a:p>
            <a:r>
              <a:rPr lang="en-AU" sz="2800" dirty="0"/>
              <a:t>Lead investigator: </a:t>
            </a:r>
            <a:r>
              <a:rPr lang="en-AU" sz="2400" dirty="0"/>
              <a:t>Professor Paul Mitchell (USYD)</a:t>
            </a:r>
            <a:endParaRPr lang="en-AU" sz="2800" dirty="0"/>
          </a:p>
          <a:p>
            <a:r>
              <a:rPr lang="en-AU" sz="2800" dirty="0"/>
              <a:t>Co-investigators:</a:t>
            </a:r>
          </a:p>
          <a:p>
            <a:pPr lvl="1"/>
            <a:r>
              <a:rPr lang="en-AU" sz="2000" dirty="0"/>
              <a:t>A/Prof Gerald Liew (USYD)</a:t>
            </a:r>
          </a:p>
          <a:p>
            <a:pPr lvl="1"/>
            <a:r>
              <a:rPr lang="en-AU" sz="2000" dirty="0"/>
              <a:t>Prof Bamini Gopinath (MQU)</a:t>
            </a:r>
          </a:p>
          <a:p>
            <a:pPr lvl="1"/>
            <a:r>
              <a:rPr lang="en-AU" sz="2000" dirty="0"/>
              <a:t>Prof Lisa Keay (UNSW)</a:t>
            </a:r>
          </a:p>
          <a:p>
            <a:pPr lvl="1"/>
            <a:r>
              <a:rPr lang="en-AU" sz="2000" dirty="0"/>
              <a:t>A/Prof Gian Luca Di Tanna (TGI)</a:t>
            </a:r>
          </a:p>
          <a:p>
            <a:pPr lvl="1"/>
            <a:r>
              <a:rPr lang="en-AU" sz="2000" dirty="0"/>
              <a:t>Ms Colina Waddell (BHF)</a:t>
            </a:r>
          </a:p>
          <a:p>
            <a:pPr lvl="1"/>
            <a:r>
              <a:rPr lang="en-AU" sz="2000" dirty="0"/>
              <a:t>Mr Tim Fricke (BHF)</a:t>
            </a:r>
          </a:p>
        </p:txBody>
      </p:sp>
    </p:spTree>
    <p:extLst>
      <p:ext uri="{BB962C8B-B14F-4D97-AF65-F5344CB8AC3E}">
        <p14:creationId xmlns:p14="http://schemas.microsoft.com/office/powerpoint/2010/main" val="2254803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SG" sz="3200" b="1" dirty="0">
                <a:solidFill>
                  <a:srgbClr val="006500"/>
                </a:solidFill>
              </a:rPr>
              <a:t>Australian Population-based Eye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337" y="1158515"/>
            <a:ext cx="9077692" cy="506226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Blue Mountains Eye Study,                                B1992-4; 5y 1997-9; 10y 2002-4; 15y 2007-9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Melbourne Vision Impairment Project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dirty="0"/>
              <a:t>   B 1993-4; 5y 1998-9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National Indigenous Eye Health Survey 2008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National Eye Health Survey, 2015-16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Childhood eye surveys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B11FE-9F5D-4864-874A-7C2903CCBC35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585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37" y="136523"/>
            <a:ext cx="8575945" cy="670999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</a:pPr>
            <a:r>
              <a:rPr lang="en-SG" sz="3400" b="1" dirty="0">
                <a:solidFill>
                  <a:srgbClr val="006500"/>
                </a:solidFill>
              </a:rPr>
              <a:t>National Eye Health Survey (</a:t>
            </a:r>
            <a:r>
              <a:rPr lang="en-SG" sz="3400" b="1" dirty="0" err="1">
                <a:solidFill>
                  <a:srgbClr val="006500"/>
                </a:solidFill>
              </a:rPr>
              <a:t>UniMelb</a:t>
            </a:r>
            <a:r>
              <a:rPr lang="en-SG" sz="3400" b="1" dirty="0">
                <a:solidFill>
                  <a:srgbClr val="006500"/>
                </a:solidFill>
              </a:rPr>
              <a:t>)</a:t>
            </a:r>
            <a:br>
              <a:rPr lang="en-SG" sz="3400" b="1" dirty="0">
                <a:solidFill>
                  <a:srgbClr val="006500"/>
                </a:solidFill>
              </a:rPr>
            </a:br>
            <a:r>
              <a:rPr lang="en-SG" sz="1600" b="1" dirty="0">
                <a:solidFill>
                  <a:schemeClr val="tx1"/>
                </a:solidFill>
              </a:rPr>
              <a:t>Foreman, Keel, </a:t>
            </a:r>
            <a:r>
              <a:rPr lang="en-SG" sz="1600" b="1" dirty="0" err="1">
                <a:solidFill>
                  <a:schemeClr val="tx1"/>
                </a:solidFill>
              </a:rPr>
              <a:t>Xie</a:t>
            </a:r>
            <a:r>
              <a:rPr lang="en-SG" sz="1600" b="1" dirty="0">
                <a:solidFill>
                  <a:schemeClr val="tx1"/>
                </a:solidFill>
              </a:rPr>
              <a:t>, van </a:t>
            </a:r>
            <a:r>
              <a:rPr lang="en-SG" sz="1600" b="1" dirty="0" err="1">
                <a:solidFill>
                  <a:schemeClr val="tx1"/>
                </a:solidFill>
              </a:rPr>
              <a:t>Wijngaaarden</a:t>
            </a:r>
            <a:r>
              <a:rPr lang="en-SG" sz="1600" b="1" dirty="0">
                <a:solidFill>
                  <a:schemeClr val="tx1"/>
                </a:solidFill>
              </a:rPr>
              <a:t>, </a:t>
            </a:r>
            <a:r>
              <a:rPr lang="en-SG" sz="1600" b="1" dirty="0" err="1">
                <a:solidFill>
                  <a:schemeClr val="tx1"/>
                </a:solidFill>
              </a:rPr>
              <a:t>Crowston</a:t>
            </a:r>
            <a:r>
              <a:rPr lang="en-SG" sz="1600" b="1" dirty="0">
                <a:solidFill>
                  <a:schemeClr val="tx1"/>
                </a:solidFill>
              </a:rPr>
              <a:t>, Taylor, </a:t>
            </a:r>
            <a:r>
              <a:rPr lang="en-SG" sz="1600" b="1" dirty="0" err="1">
                <a:solidFill>
                  <a:schemeClr val="tx1"/>
                </a:solidFill>
              </a:rPr>
              <a:t>Dirani</a:t>
            </a:r>
            <a:r>
              <a:rPr lang="en-SG" sz="3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337" y="1158515"/>
            <a:ext cx="9077692" cy="506226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Recruitment occurred from 3/2015 to 4/2016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 err="1"/>
              <a:t>Doorknock</a:t>
            </a:r>
            <a:r>
              <a:rPr lang="en-US" sz="2400" dirty="0"/>
              <a:t> census, 85.7% of eligible enrolled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Examinations of 3,098 non-Indigenous aged 50+ and 1,738 Indigenous aged 40+ (4,836) - overall examination rate 71.5%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VI – age-adjusted prevalence 4.6% vs 13.6%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Blindness – age-adjusted prevalence 0.12% vs 0.36%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453,000 (433K, 18K) Australians had VI/ blindness; M/F same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Main causes VI uncorrected RE (62%, 63%) and cataract (14%, 20%); over half of 5 main causes not prev. diagnosed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NHMRC recommended DR exams 78% vs 53%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/>
              <a:t>Cataract surgery rate 88% vs 61%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4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B11FE-9F5D-4864-874A-7C2903CCBC35}" type="slidenum">
              <a:rPr lang="en-AU" smtClean="0"/>
              <a:pPr>
                <a:defRPr/>
              </a:pPr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3390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3F5ACA-05C0-4274-A6F3-9657A0A62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406" y="0"/>
            <a:ext cx="6735332" cy="849855"/>
          </a:xfrm>
        </p:spPr>
        <p:txBody>
          <a:bodyPr>
            <a:normAutofit fontScale="90000"/>
          </a:bodyPr>
          <a:lstStyle/>
          <a:p>
            <a:r>
              <a:rPr lang="en-AU" sz="3200" b="1" dirty="0">
                <a:solidFill>
                  <a:srgbClr val="006500"/>
                </a:solidFill>
              </a:rPr>
              <a:t>NEHS1: publications (26+ to date…)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CCB6A3-6DF6-44A2-8626-9D0830CAB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10" y="973361"/>
            <a:ext cx="8645979" cy="3519084"/>
          </a:xfrm>
        </p:spPr>
        <p:txBody>
          <a:bodyPr>
            <a:noAutofit/>
          </a:bodyPr>
          <a:lstStyle/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Sampling and recruitment methodology for a national eye health survey of Indigenous Australians. 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Aust</a:t>
            </a: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 Z J Public Health. 2010</a:t>
            </a:r>
            <a:endParaRPr lang="en-AU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Sampling methodology and site selection in the National Eye Health Survey: an Australian population‐based prevalence study. 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Clin. Exp. </a:t>
            </a:r>
            <a:r>
              <a:rPr lang="en-AU" sz="1600" i="1" dirty="0" err="1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2016</a:t>
            </a:r>
            <a:endParaRPr lang="en-AU" sz="1600" dirty="0">
              <a:solidFill>
                <a:srgbClr val="2020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Recruitment and Testing Protocol: in the National Eye Health Survey: A Population-Based Eye Study in Australia. </a:t>
            </a:r>
            <a:r>
              <a:rPr lang="en-AU" sz="1600" i="1" dirty="0" err="1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</a:t>
            </a:r>
            <a:r>
              <a:rPr lang="en-AU" sz="16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Epidemiol</a:t>
            </a:r>
            <a:r>
              <a:rPr lang="en-AU" sz="160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2017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Participant referral rate in the National Eye Health Survey (NEHS). </a:t>
            </a:r>
            <a:r>
              <a:rPr lang="en-AU" sz="16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PLOS ONE. 2017</a:t>
            </a:r>
            <a:endParaRPr lang="en-AU" sz="1600" dirty="0">
              <a:solidFill>
                <a:srgbClr val="2020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Age-Related Macular Degeneration in Australia: The Australian National Eye Health Survey. </a:t>
            </a:r>
            <a:r>
              <a:rPr lang="en-AU" sz="16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JAMA </a:t>
            </a:r>
            <a:r>
              <a:rPr lang="en-AU" sz="1600" i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2017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Prevalence of Diabetic Retinopathy in Australian Adults with Self-Reported Diabetes: The National Eye Health Survey. </a:t>
            </a:r>
            <a:r>
              <a:rPr lang="en-AU" sz="1600" i="1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Ophthalmology</a:t>
            </a:r>
            <a:r>
              <a:rPr lang="en-AU" sz="16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2017</a:t>
            </a:r>
            <a:endParaRPr lang="en-AU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Prevalence of Self-Reported Diabetes in the Australian National Eye Health Survey. </a:t>
            </a:r>
            <a:r>
              <a:rPr lang="en-AU" sz="16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PLOS ONE. </a:t>
            </a: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coverage rates for refractive error in the National Eye Health survey. </a:t>
            </a:r>
            <a:r>
              <a:rPr lang="en-AU" sz="1600" i="1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PLOS ONE. </a:t>
            </a:r>
            <a:r>
              <a:rPr lang="en-AU" sz="1600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en-AU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Prevalence of Self-Reported Stroke in Aust. National Eye Health Survey. </a:t>
            </a:r>
            <a:r>
              <a:rPr lang="en-AU" sz="1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 Stroke </a:t>
            </a:r>
            <a:r>
              <a:rPr lang="en-AU" sz="1600" i="1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Cerebrovasc</a:t>
            </a:r>
            <a:r>
              <a:rPr lang="en-AU" sz="1600" i="1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Dis</a:t>
            </a:r>
            <a:r>
              <a:rPr lang="en-AU" sz="16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2017</a:t>
            </a:r>
            <a:endParaRPr lang="en-AU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Adherence to diabetic eye examination guidelines in Australia: National Eye Health Survey</a:t>
            </a: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U" sz="16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Med. J. Aust</a:t>
            </a: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2017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prevalence of vision loss due to ocular trauma in the Australian National Eye Health Survey. </a:t>
            </a:r>
            <a:r>
              <a:rPr lang="en-AU" sz="1600" i="1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Injury. </a:t>
            </a:r>
            <a:r>
              <a:rPr lang="en-AU" sz="16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validity of self-report of eye diseases in participants with vision loss in the National Eye Health Survey. </a:t>
            </a:r>
            <a:r>
              <a:rPr lang="en-AU" sz="16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 Rep. </a:t>
            </a:r>
            <a:r>
              <a:rPr lang="en-A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en-AU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sz="1125" dirty="0">
              <a:solidFill>
                <a:srgbClr val="50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sz="1125" dirty="0">
              <a:solidFill>
                <a:srgbClr val="50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sz="1125" dirty="0">
              <a:solidFill>
                <a:srgbClr val="50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070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59BB8-C8C5-427B-ACF1-059EC7F3F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0"/>
            <a:ext cx="7886700" cy="4441970"/>
          </a:xfrm>
        </p:spPr>
        <p:txBody>
          <a:bodyPr>
            <a:noAutofit/>
          </a:bodyPr>
          <a:lstStyle/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Prevalence and Causes of Vision Loss in Indigenous and Non-Indigenous Australians: The National Eye Health Survey. </a:t>
            </a:r>
            <a:r>
              <a:rPr lang="en-AU" sz="1600" i="1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Ophthalmology </a:t>
            </a:r>
            <a:r>
              <a:rPr lang="en-AU" sz="16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trachomatous trichiasis in Australia: the National Eye Health Survey. 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Clin. Exp. </a:t>
            </a:r>
            <a:r>
              <a:rPr lang="en-AU" sz="1600" i="1" dirty="0" err="1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2017</a:t>
            </a:r>
            <a:endParaRPr lang="en-AU" sz="1600" dirty="0">
              <a:solidFill>
                <a:srgbClr val="1C1D1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retinal vein occlusion in the Australian National Eye Health Survey</a:t>
            </a:r>
            <a:r>
              <a:rPr lang="en-AU" sz="1600" dirty="0">
                <a:solidFill>
                  <a:srgbClr val="50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Clin. Exp. </a:t>
            </a:r>
            <a:r>
              <a:rPr lang="en-AU" sz="1600" i="1" dirty="0" err="1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2017</a:t>
            </a:r>
            <a:endParaRPr lang="en-AU" sz="1600" i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Cataract surgery coverage rates for Indigenous and non‐Indigenous Australians: the National Eye Health Survey. 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Med. J. Aust. </a:t>
            </a: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en-AU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Population-based assessment of visual acuity outcomes following cataract surgery in Australia: the National Eye Health Survey. </a:t>
            </a:r>
            <a:r>
              <a:rPr lang="en-AU" sz="16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BJO. </a:t>
            </a: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en-AU" sz="16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and characteristics of choroidal nevi: the Australian National Eye Health Survey. 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Clin. Exp. </a:t>
            </a:r>
            <a:r>
              <a:rPr lang="en-AU" sz="1600" i="1" dirty="0" err="1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endParaRPr lang="en-AU" sz="16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and associations of presenting near-vision impairment in the Australian National Eye Health Survey. </a:t>
            </a:r>
            <a:r>
              <a:rPr lang="en-AU" sz="16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Eye. </a:t>
            </a:r>
            <a:r>
              <a:rPr lang="en-A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en-AU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and Causes of Unilateral Vision Impairment and Unilateral Blindness in Australia: The National Eye Health Survey. </a:t>
            </a:r>
            <a:r>
              <a:rPr lang="en-AU" sz="16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JAMA </a:t>
            </a:r>
            <a:r>
              <a:rPr lang="en-AU" sz="1600" i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Utilization of eye health‐care services in Australia: the National Eye Health Survey. 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Clin. Exp. </a:t>
            </a:r>
            <a:r>
              <a:rPr lang="en-AU" sz="1600" i="1" dirty="0" err="1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  <a:endParaRPr lang="en-AU" sz="16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prevalence of visually significant cataract in the Australian National Eye Health Survey. </a:t>
            </a:r>
            <a:r>
              <a:rPr lang="en-AU" sz="16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Eye. </a:t>
            </a:r>
            <a:r>
              <a:rPr lang="en-AU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of glaucoma in the Australian National Eye Health Survey. </a:t>
            </a:r>
            <a:r>
              <a:rPr lang="en-AU" sz="16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BJO. </a:t>
            </a:r>
            <a:r>
              <a:rPr lang="en-A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Prevalence, associations and characteristics of severe uncorrected refractive error in the Australian National Eye Health Survey. 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Clin. Exp. </a:t>
            </a:r>
            <a:r>
              <a:rPr lang="en-AU" sz="1600" i="1" dirty="0" err="1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2019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burden of vision loss in Australia: Projections from the National Eye Health Survey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Clin. Exp. </a:t>
            </a:r>
            <a:r>
              <a:rPr lang="en-AU" sz="1600" i="1" dirty="0" err="1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i="1" dirty="0">
                <a:solidFill>
                  <a:srgbClr val="1C1D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2020</a:t>
            </a:r>
          </a:p>
          <a:p>
            <a:pPr marL="90900">
              <a:spcBef>
                <a:spcPts val="0"/>
              </a:spcBef>
              <a:spcAft>
                <a:spcPts val="0"/>
              </a:spcAft>
            </a:pPr>
            <a:r>
              <a:rPr lang="en-A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Prevalence and associations of non-retinopathy ocular conditions among older Australians with self-reported diabetes: The National Eye Health Survey</a:t>
            </a:r>
            <a:r>
              <a:rPr lang="en-A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Int. J. </a:t>
            </a:r>
            <a:r>
              <a:rPr lang="en-AU" sz="16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Ophthalmol</a:t>
            </a:r>
            <a:r>
              <a:rPr lang="en-A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2020</a:t>
            </a:r>
          </a:p>
          <a:p>
            <a:pPr marL="385763" indent="-385763">
              <a:buFont typeface="+mj-lt"/>
              <a:buAutoNum type="arabicPeriod"/>
            </a:pPr>
            <a:endParaRPr lang="en-AU" sz="1125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63" indent="-385763">
              <a:buFont typeface="+mj-lt"/>
              <a:buAutoNum type="arabicPeriod"/>
            </a:pPr>
            <a:endParaRPr lang="en-AU" sz="1125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63" indent="-385763">
              <a:buFont typeface="+mj-lt"/>
              <a:buAutoNum type="arabicPeriod"/>
            </a:pPr>
            <a:endParaRPr lang="en-AU" sz="11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34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F6CD-F6F9-4017-9CD1-164E111D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679" y="188075"/>
            <a:ext cx="7626096" cy="884682"/>
          </a:xfrm>
        </p:spPr>
        <p:txBody>
          <a:bodyPr>
            <a:normAutofit/>
          </a:bodyPr>
          <a:lstStyle/>
          <a:p>
            <a:r>
              <a:rPr lang="en-AU" sz="3000" b="1" dirty="0">
                <a:solidFill>
                  <a:srgbClr val="006500"/>
                </a:solidFill>
              </a:rPr>
              <a:t>Aims of the AEHS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89C7CC-063F-4D9D-9696-01F50C40B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27" y="1253517"/>
            <a:ext cx="8764970" cy="5416408"/>
          </a:xfrm>
        </p:spPr>
        <p:txBody>
          <a:bodyPr>
            <a:normAutofit lnSpcReduction="10000"/>
          </a:bodyPr>
          <a:lstStyle/>
          <a:p>
            <a:r>
              <a:rPr lang="en-AU" sz="2400" dirty="0">
                <a:solidFill>
                  <a:srgbClr val="000000"/>
                </a:solidFill>
              </a:rPr>
              <a:t>To obtain comparable prevalence data to that collected in NEHS1</a:t>
            </a:r>
          </a:p>
          <a:p>
            <a:r>
              <a:rPr lang="en-AU" sz="2400" dirty="0">
                <a:solidFill>
                  <a:srgbClr val="000000"/>
                </a:solidFill>
              </a:rPr>
              <a:t>To build on the seminal NEHS1 to determine the current burden of eye disease in Australia and establish a time series for the purposes of trend analysis </a:t>
            </a:r>
          </a:p>
          <a:p>
            <a:r>
              <a:rPr lang="en-AU" sz="2400" dirty="0"/>
              <a:t>To address key issues raised in NEHS1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AU" sz="1900" dirty="0">
                <a:solidFill>
                  <a:srgbClr val="000000"/>
                </a:solidFill>
              </a:rPr>
              <a:t>Greater representativeness of the population via (hopefully) higher examination rates, particularly in major metropolitan areas, where most Australians live; 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AU" sz="1900" dirty="0">
                <a:solidFill>
                  <a:srgbClr val="000000"/>
                </a:solidFill>
              </a:rPr>
              <a:t>Improved eye disease detection, using pupil dilation plus new non-invasive, objective imaging technologies (OCT anterior segment, macula, optic disc, ultra-wide field retinal photography plus OCT-angiography), in order to fully image the posterior and near peripheral retina; and 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AU" sz="1900" dirty="0">
                <a:solidFill>
                  <a:srgbClr val="000000"/>
                </a:solidFill>
              </a:rPr>
              <a:t>Additional data collection, informing links between vision loss/ eye disease with critical health/ social outcomes; optional data linkage consent </a:t>
            </a:r>
          </a:p>
          <a:p>
            <a:pPr marL="342900" lvl="1" indent="0">
              <a:buNone/>
            </a:pPr>
            <a:endParaRPr lang="en-A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605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F6CD-F6F9-4017-9CD1-164E111D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64" y="188075"/>
            <a:ext cx="8673736" cy="884682"/>
          </a:xfrm>
        </p:spPr>
        <p:txBody>
          <a:bodyPr>
            <a:normAutofit/>
          </a:bodyPr>
          <a:lstStyle/>
          <a:p>
            <a:r>
              <a:rPr lang="en-AU" sz="3000" b="1" dirty="0">
                <a:solidFill>
                  <a:srgbClr val="006500"/>
                </a:solidFill>
              </a:rPr>
              <a:t>Issues from NEHS – neovascular AMD (</a:t>
            </a:r>
            <a:r>
              <a:rPr lang="en-AU" sz="3000" b="1" dirty="0" err="1">
                <a:solidFill>
                  <a:srgbClr val="006500"/>
                </a:solidFill>
              </a:rPr>
              <a:t>nAMD</a:t>
            </a:r>
            <a:r>
              <a:rPr lang="en-AU" sz="3000" b="1" dirty="0">
                <a:solidFill>
                  <a:srgbClr val="006500"/>
                </a:solidFill>
              </a:rPr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89C7CC-063F-4D9D-9696-01F50C40B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253517"/>
            <a:ext cx="9117874" cy="5416408"/>
          </a:xfrm>
        </p:spPr>
        <p:txBody>
          <a:bodyPr>
            <a:normAutofit/>
          </a:bodyPr>
          <a:lstStyle/>
          <a:p>
            <a:r>
              <a:rPr lang="en-AU" sz="2400" dirty="0" err="1">
                <a:solidFill>
                  <a:srgbClr val="000000"/>
                </a:solidFill>
                <a:latin typeface="+mj-lt"/>
              </a:rPr>
              <a:t>nAMD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 remains </a:t>
            </a:r>
            <a:r>
              <a:rPr lang="en-AU" sz="2400" u="sng" dirty="0">
                <a:solidFill>
                  <a:srgbClr val="000000"/>
                </a:solidFill>
                <a:latin typeface="+mj-lt"/>
              </a:rPr>
              <a:t>leading cause of irreversible blindness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 in Australia/ highest cost of treating any eye disease (PBS/ MBS)</a:t>
            </a:r>
          </a:p>
          <a:p>
            <a:r>
              <a:rPr lang="en-AU" sz="2400" dirty="0">
                <a:solidFill>
                  <a:srgbClr val="000000"/>
                </a:solidFill>
                <a:latin typeface="+mj-lt"/>
              </a:rPr>
              <a:t>NEHS Projections (2016) indicate 54,000 Australians with late AMD, including 13,500 </a:t>
            </a:r>
            <a:r>
              <a:rPr lang="en-AU" sz="2400" dirty="0" err="1">
                <a:solidFill>
                  <a:srgbClr val="000000"/>
                </a:solidFill>
                <a:latin typeface="+mj-lt"/>
              </a:rPr>
              <a:t>nAMD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 (1/4 differed from other studies)</a:t>
            </a:r>
          </a:p>
          <a:p>
            <a:r>
              <a:rPr lang="en-AU" sz="2400" dirty="0">
                <a:solidFill>
                  <a:srgbClr val="000000"/>
                </a:solidFill>
                <a:latin typeface="+mj-lt"/>
              </a:rPr>
              <a:t>PBS data (2014): 37,000 persons treated for </a:t>
            </a:r>
            <a:r>
              <a:rPr lang="en-AU" sz="2400" dirty="0" err="1">
                <a:solidFill>
                  <a:srgbClr val="000000"/>
                </a:solidFill>
                <a:latin typeface="+mj-lt"/>
              </a:rPr>
              <a:t>nAMD</a:t>
            </a:r>
            <a:endParaRPr lang="en-AU" sz="2400" dirty="0">
              <a:solidFill>
                <a:srgbClr val="000000"/>
              </a:solidFill>
              <a:latin typeface="+mj-lt"/>
            </a:endParaRPr>
          </a:p>
          <a:p>
            <a:r>
              <a:rPr lang="en-AU" sz="2400" dirty="0">
                <a:solidFill>
                  <a:srgbClr val="000000"/>
                </a:solidFill>
                <a:latin typeface="+mj-lt"/>
              </a:rPr>
              <a:t>PBS data (2017): 51,000 persons treated for </a:t>
            </a:r>
            <a:r>
              <a:rPr lang="en-AU" sz="2400" dirty="0" err="1">
                <a:solidFill>
                  <a:srgbClr val="000000"/>
                </a:solidFill>
                <a:latin typeface="+mj-lt"/>
              </a:rPr>
              <a:t>nAMD</a:t>
            </a:r>
            <a:endParaRPr lang="en-AU" sz="2400" dirty="0">
              <a:solidFill>
                <a:srgbClr val="000000"/>
              </a:solidFill>
              <a:latin typeface="+mj-lt"/>
            </a:endParaRPr>
          </a:p>
          <a:p>
            <a:r>
              <a:rPr lang="en-AU" sz="2400" dirty="0">
                <a:solidFill>
                  <a:srgbClr val="000000"/>
                </a:solidFill>
                <a:latin typeface="+mj-lt"/>
              </a:rPr>
              <a:t>Likely only half of those with </a:t>
            </a:r>
            <a:r>
              <a:rPr lang="en-AU" sz="2400" dirty="0" err="1">
                <a:solidFill>
                  <a:srgbClr val="000000"/>
                </a:solidFill>
                <a:latin typeface="+mj-lt"/>
              </a:rPr>
              <a:t>nAMD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 are treated at any time because of advanced scarring, out-of-pocket costs, etc</a:t>
            </a:r>
          </a:p>
          <a:p>
            <a:r>
              <a:rPr lang="en-AU" sz="2400" dirty="0">
                <a:solidFill>
                  <a:srgbClr val="000000"/>
                </a:solidFill>
                <a:latin typeface="+mj-lt"/>
              </a:rPr>
              <a:t>Suggests under-estimate – causes: </a:t>
            </a:r>
            <a:r>
              <a:rPr lang="en-AU" sz="2400" u="sng" dirty="0">
                <a:solidFill>
                  <a:srgbClr val="000000"/>
                </a:solidFill>
                <a:latin typeface="+mj-lt"/>
              </a:rPr>
              <a:t>imaging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, low </a:t>
            </a:r>
            <a:r>
              <a:rPr lang="en-AU" sz="2400" u="sng" dirty="0">
                <a:solidFill>
                  <a:srgbClr val="000000"/>
                </a:solidFill>
                <a:latin typeface="+mj-lt"/>
              </a:rPr>
              <a:t>exam rate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, persons already </a:t>
            </a:r>
            <a:r>
              <a:rPr lang="en-AU" sz="2400" u="sng" dirty="0">
                <a:solidFill>
                  <a:srgbClr val="000000"/>
                </a:solidFill>
                <a:latin typeface="+mj-lt"/>
              </a:rPr>
              <a:t>under treatment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 not feeling need to attend</a:t>
            </a:r>
          </a:p>
          <a:p>
            <a:r>
              <a:rPr lang="en-AU" sz="2400" dirty="0">
                <a:solidFill>
                  <a:srgbClr val="000000"/>
                </a:solidFill>
                <a:latin typeface="+mj-lt"/>
              </a:rPr>
              <a:t>All of these issues could potentially be addressed in new study</a:t>
            </a:r>
          </a:p>
          <a:p>
            <a:endParaRPr lang="en-A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2546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F6CD-F6F9-4017-9CD1-164E111D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679" y="188075"/>
            <a:ext cx="7626096" cy="884682"/>
          </a:xfrm>
        </p:spPr>
        <p:txBody>
          <a:bodyPr>
            <a:normAutofit/>
          </a:bodyPr>
          <a:lstStyle/>
          <a:p>
            <a:r>
              <a:rPr lang="en-AU" sz="3000" b="1" dirty="0">
                <a:solidFill>
                  <a:srgbClr val="006500"/>
                </a:solidFill>
              </a:rPr>
              <a:t>Methodology of the AEHS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89C7CC-063F-4D9D-9696-01F50C40B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27" y="1253517"/>
            <a:ext cx="8764970" cy="5416408"/>
          </a:xfrm>
        </p:spPr>
        <p:txBody>
          <a:bodyPr>
            <a:normAutofit fontScale="92500" lnSpcReduction="10000"/>
          </a:bodyPr>
          <a:lstStyle/>
          <a:p>
            <a:r>
              <a:rPr lang="en-AU" sz="2400" dirty="0">
                <a:solidFill>
                  <a:srgbClr val="000000"/>
                </a:solidFill>
                <a:latin typeface="+mj-lt"/>
              </a:rPr>
              <a:t>Selection of SA2’s to represent State/ Australian population to enable recruitment of 3,250 N-I and 1,750 I</a:t>
            </a:r>
          </a:p>
          <a:p>
            <a:r>
              <a:rPr lang="en-AU" sz="2400" dirty="0">
                <a:latin typeface="+mj-lt"/>
              </a:rPr>
              <a:t>Selection of number of SA1’s within each SA2, in order to provide these targets – some SA2’s will include more SA1’s</a:t>
            </a:r>
          </a:p>
          <a:p>
            <a:r>
              <a:rPr lang="en-AU" sz="2400" dirty="0">
                <a:latin typeface="+mj-lt"/>
              </a:rPr>
              <a:t>Community publicity to selected SA2’s including to all eye care and general practitioners</a:t>
            </a:r>
          </a:p>
          <a:p>
            <a:r>
              <a:rPr lang="en-AU" sz="2400" dirty="0">
                <a:latin typeface="+mj-lt"/>
              </a:rPr>
              <a:t>Door-to-door census of selected SA1’s: Census 2016 maps</a:t>
            </a:r>
          </a:p>
          <a:p>
            <a:r>
              <a:rPr lang="en-AU" sz="2400" dirty="0">
                <a:latin typeface="+mj-lt"/>
              </a:rPr>
              <a:t>Identification of target population samples at each site</a:t>
            </a:r>
          </a:p>
          <a:p>
            <a:r>
              <a:rPr lang="en-AU" sz="2400" dirty="0">
                <a:latin typeface="+mj-lt"/>
              </a:rPr>
              <a:t>Invitation to attend examination at local centre</a:t>
            </a:r>
          </a:p>
          <a:p>
            <a:r>
              <a:rPr lang="en-AU" sz="2400" dirty="0">
                <a:latin typeface="+mj-lt"/>
              </a:rPr>
              <a:t>Persistent efforts to maximise exams of target individuals</a:t>
            </a:r>
          </a:p>
          <a:p>
            <a:r>
              <a:rPr lang="en-AU" sz="2400" dirty="0">
                <a:latin typeface="+mj-lt"/>
              </a:rPr>
              <a:t>Detailed eye exam with reports/ images/ recommendations sent to participants/ eye care/ general practitioners</a:t>
            </a:r>
          </a:p>
          <a:p>
            <a:r>
              <a:rPr lang="en-AU" sz="2400" dirty="0">
                <a:latin typeface="+mj-lt"/>
              </a:rPr>
              <a:t>Stepwise consent for exam, dilation, data linkage</a:t>
            </a:r>
          </a:p>
        </p:txBody>
      </p:sp>
    </p:spTree>
    <p:extLst>
      <p:ext uri="{BB962C8B-B14F-4D97-AF65-F5344CB8AC3E}">
        <p14:creationId xmlns:p14="http://schemas.microsoft.com/office/powerpoint/2010/main" val="853445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F6CD-F6F9-4017-9CD1-164E111D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02" y="97030"/>
            <a:ext cx="7626096" cy="884682"/>
          </a:xfrm>
        </p:spPr>
        <p:txBody>
          <a:bodyPr>
            <a:normAutofit/>
          </a:bodyPr>
          <a:lstStyle/>
          <a:p>
            <a:r>
              <a:rPr lang="en-AU" sz="3200" b="1" dirty="0">
                <a:solidFill>
                  <a:srgbClr val="006500"/>
                </a:solidFill>
              </a:rPr>
              <a:t>Examination Stations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5A20E3EA-3837-40D4-AF7E-706A2352E1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6225"/>
            <a:ext cx="9512135" cy="6213423"/>
          </a:xfrm>
        </p:spPr>
      </p:pic>
    </p:spTree>
    <p:extLst>
      <p:ext uri="{BB962C8B-B14F-4D97-AF65-F5344CB8AC3E}">
        <p14:creationId xmlns:p14="http://schemas.microsoft.com/office/powerpoint/2010/main" val="3870573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2936A8-F05E-4A02-A907-05D77650D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77591"/>
            <a:ext cx="7879841" cy="2225406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+mj-lt"/>
                <a:cs typeface="+mj-cs"/>
              </a:rPr>
              <a:t>Station Questionnaires</a:t>
            </a:r>
            <a:br>
              <a:rPr lang="en-US" sz="6000" dirty="0">
                <a:solidFill>
                  <a:schemeClr val="tx1"/>
                </a:solidFill>
                <a:latin typeface="+mj-lt"/>
                <a:cs typeface="+mj-cs"/>
              </a:rPr>
            </a:br>
            <a:r>
              <a:rPr lang="en-US" sz="6000" dirty="0">
                <a:solidFill>
                  <a:schemeClr val="tx1"/>
                </a:solidFill>
                <a:latin typeface="+mj-lt"/>
                <a:cs typeface="+mj-cs"/>
              </a:rPr>
              <a:t>NEHS</a:t>
            </a:r>
          </a:p>
        </p:txBody>
      </p:sp>
    </p:spTree>
    <p:extLst>
      <p:ext uri="{BB962C8B-B14F-4D97-AF65-F5344CB8AC3E}">
        <p14:creationId xmlns:p14="http://schemas.microsoft.com/office/powerpoint/2010/main" val="1004592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00B64A-7F53-4F46-A863-50E3E6352CD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6953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88F3D6-3D24-5142-8571-9658CA0277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65407"/>
            <a:ext cx="4697603" cy="66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14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C4A090-AA72-474F-BEA6-DF5DB9EC8F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9919" y="0"/>
            <a:ext cx="479191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115F28-B22D-3A47-8E18-F2FA603592F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5617" y="0"/>
            <a:ext cx="4808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77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58E9B0-B2E3-624B-AFB7-1F809069BD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4232" y="0"/>
            <a:ext cx="479623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27A6E5-D3B0-C849-BBFB-40BB781AF60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824" y="0"/>
            <a:ext cx="4763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6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214CAD-7F9A-4E83-B5D7-1F33B1E991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6754" y="134710"/>
            <a:ext cx="4595326" cy="65885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D98CD6-0306-C84C-B560-DAD7DFAEA5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5430" y="134710"/>
            <a:ext cx="4715691" cy="676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03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2936A8-F05E-4A02-A907-05D77650D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77591"/>
            <a:ext cx="7879841" cy="2225406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+mj-lt"/>
                <a:cs typeface="+mj-cs"/>
              </a:rPr>
              <a:t>Station Questionnaires</a:t>
            </a:r>
            <a:br>
              <a:rPr lang="en-US" sz="6000" dirty="0">
                <a:solidFill>
                  <a:schemeClr val="tx1"/>
                </a:solidFill>
                <a:latin typeface="+mj-lt"/>
                <a:cs typeface="+mj-cs"/>
              </a:rPr>
            </a:br>
            <a:r>
              <a:rPr lang="en-US" sz="6000" dirty="0">
                <a:solidFill>
                  <a:schemeClr val="tx1"/>
                </a:solidFill>
                <a:latin typeface="+mj-lt"/>
                <a:cs typeface="+mj-cs"/>
              </a:rPr>
              <a:t>AEHS</a:t>
            </a:r>
          </a:p>
        </p:txBody>
      </p:sp>
    </p:spTree>
    <p:extLst>
      <p:ext uri="{BB962C8B-B14F-4D97-AF65-F5344CB8AC3E}">
        <p14:creationId xmlns:p14="http://schemas.microsoft.com/office/powerpoint/2010/main" val="3435189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F5882AD0-4EA3-4590-A330-A23DF815F7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6256"/>
            <a:ext cx="4729138" cy="6691744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0A9C8726-F678-3849-AE9D-38EF09190E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394" y="166256"/>
            <a:ext cx="4729138" cy="66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54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D1494987-C779-420E-837B-B69EE9C522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3129"/>
            <a:ext cx="4682981" cy="6626431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2373E4A1-77A7-354D-A537-278E672ABF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12517"/>
            <a:ext cx="4637698" cy="656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71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8C73AE12-F1CD-4E40-947B-0B516F5C75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4741727" cy="6709558"/>
          </a:xfrm>
          <a:prstGeom prst="rect">
            <a:avLst/>
          </a:prstGeom>
        </p:spPr>
      </p:pic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BA938AA-6F0B-1C4E-8257-E6E2A7D2F4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7140" y="0"/>
            <a:ext cx="4846633" cy="6858000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B8976004-DD9A-5640-AC09-B3A067F196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7356" y="3429000"/>
            <a:ext cx="3886200" cy="3009465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A520893-51B3-B449-A4D0-356525120F5A}"/>
              </a:ext>
            </a:extLst>
          </p:cNvPr>
          <p:cNvSpPr txBox="1">
            <a:spLocks/>
          </p:cNvSpPr>
          <p:nvPr/>
        </p:nvSpPr>
        <p:spPr>
          <a:xfrm>
            <a:off x="5027356" y="2825398"/>
            <a:ext cx="4038600" cy="6204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3A6F8F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3A6F8F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Zeiss IOL Master – axial length</a:t>
            </a:r>
          </a:p>
        </p:txBody>
      </p:sp>
    </p:spTree>
    <p:extLst>
      <p:ext uri="{BB962C8B-B14F-4D97-AF65-F5344CB8AC3E}">
        <p14:creationId xmlns:p14="http://schemas.microsoft.com/office/powerpoint/2010/main" val="2557253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E6CC1FB-EB7B-46BB-8503-3BB7FB74E2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7847" y="408209"/>
            <a:ext cx="4446947" cy="6292443"/>
          </a:xfrm>
          <a:prstGeom prst="rect">
            <a:avLst/>
          </a:prstGeom>
        </p:spPr>
      </p:pic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36F2A13F-B249-9F49-9756-046E420A7A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163" y="627024"/>
            <a:ext cx="4572000" cy="6469394"/>
          </a:xfrm>
          <a:prstGeom prst="rect">
            <a:avLst/>
          </a:prstGeom>
        </p:spPr>
      </p:pic>
      <p:pic>
        <p:nvPicPr>
          <p:cNvPr id="5" name="Content Placeholder 6" descr="A picture containing sitting, monitor, table&#10;&#10;Description automatically generated">
            <a:extLst>
              <a:ext uri="{FF2B5EF4-FFF2-40B4-BE49-F238E27FC236}">
                <a16:creationId xmlns:a16="http://schemas.microsoft.com/office/drawing/2014/main" id="{358BB4B8-B601-3448-8C85-030FDED2A0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900" y="3943350"/>
            <a:ext cx="3886200" cy="291465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3E805D-9231-3645-8918-3BCBB643C5E1}"/>
              </a:ext>
            </a:extLst>
          </p:cNvPr>
          <p:cNvSpPr txBox="1">
            <a:spLocks/>
          </p:cNvSpPr>
          <p:nvPr/>
        </p:nvSpPr>
        <p:spPr>
          <a:xfrm>
            <a:off x="4914900" y="3111487"/>
            <a:ext cx="4038600" cy="7629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3A6F8F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3A6F8F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Zeiss Field Analyser 3; threshold visual fields.        SITA 24-2 Faster</a:t>
            </a:r>
          </a:p>
        </p:txBody>
      </p:sp>
      <p:pic>
        <p:nvPicPr>
          <p:cNvPr id="7" name="Picture 6" descr="A close up of a phone&#10;&#10;Description automatically generated">
            <a:extLst>
              <a:ext uri="{FF2B5EF4-FFF2-40B4-BE49-F238E27FC236}">
                <a16:creationId xmlns:a16="http://schemas.microsoft.com/office/drawing/2014/main" id="{A47CC56A-2D7A-F143-B9AF-A7BC1981DF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0897" y="4058815"/>
            <a:ext cx="1639949" cy="2172161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BFC98FA-F237-2A4B-A574-BE14645B7567}"/>
              </a:ext>
            </a:extLst>
          </p:cNvPr>
          <p:cNvSpPr txBox="1">
            <a:spLocks/>
          </p:cNvSpPr>
          <p:nvPr/>
        </p:nvSpPr>
        <p:spPr>
          <a:xfrm>
            <a:off x="3187570" y="3537470"/>
            <a:ext cx="1353276" cy="4058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3A6F8F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3A6F8F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5"/>
              </a:buBlip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I-Care</a:t>
            </a:r>
          </a:p>
        </p:txBody>
      </p:sp>
    </p:spTree>
    <p:extLst>
      <p:ext uri="{BB962C8B-B14F-4D97-AF65-F5344CB8AC3E}">
        <p14:creationId xmlns:p14="http://schemas.microsoft.com/office/powerpoint/2010/main" val="3808025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AA33FA11-A268-4A98-B99A-DEF6427F87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0900"/>
            <a:ext cx="4728714" cy="6687099"/>
          </a:xfrm>
          <a:prstGeom prst="rect">
            <a:avLst/>
          </a:prstGeom>
        </p:spPr>
      </p:pic>
      <p:pic>
        <p:nvPicPr>
          <p:cNvPr id="7" name="Picture 6" descr="A screenshot of text&#10;&#10;Description automatically generated">
            <a:extLst>
              <a:ext uri="{FF2B5EF4-FFF2-40B4-BE49-F238E27FC236}">
                <a16:creationId xmlns:a16="http://schemas.microsoft.com/office/drawing/2014/main" id="{22274C11-01C4-3F44-8F26-D1C8330B66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713" y="352689"/>
            <a:ext cx="4479315" cy="633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39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0666ED25-5AC4-4A65-990B-592F9095F3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6610"/>
            <a:ext cx="4534712" cy="6412751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357518F7-138D-6748-B0AB-980A29EDF9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4712" y="339788"/>
            <a:ext cx="4609288" cy="651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64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A1D81367-2068-45B1-BDCB-FCA3AA414B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677416" cy="6614556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B06C80D5-4DDE-B945-8C23-3FE5F4B12E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2202" y="0"/>
            <a:ext cx="4601839" cy="650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32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1463F586-3774-4257-B4DD-8A75CF9C17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2000" cy="6465482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35904387-E741-DD4F-8229-2D6C4FA871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9" y="263483"/>
            <a:ext cx="4571999" cy="646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61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EDAA2B1E-11A0-463B-B023-B0923306F2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0979"/>
            <a:ext cx="4407122" cy="6232320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050C54C1-18E0-6341-AD18-01E7BACC66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516576"/>
            <a:ext cx="4407122" cy="623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13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083BA3BE-7BC6-4D7E-BC14-D80B01721B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652224" cy="6578930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C63DEFC8-1EB2-F04B-A2B5-AE1D6D224E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334" y="279070"/>
            <a:ext cx="4668665" cy="66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35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7A97BE3-F3E7-4004-B87C-FA3DC413CD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09104"/>
            <a:ext cx="4701035" cy="6647956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90137238-8481-C342-BACB-2BC9F4CEFF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834" y="310985"/>
            <a:ext cx="4716166" cy="666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125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ext&#10;&#10;Description automatically generated">
            <a:extLst>
              <a:ext uri="{FF2B5EF4-FFF2-40B4-BE49-F238E27FC236}">
                <a16:creationId xmlns:a16="http://schemas.microsoft.com/office/drawing/2014/main" id="{714E7FE6-A7C6-41CA-9123-2D4B721B77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63484"/>
            <a:ext cx="4415519" cy="6244194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A4DC3255-16A0-7142-9090-BB3179E79A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5517" y="607868"/>
            <a:ext cx="4415519" cy="624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9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802EF5C-1D6B-414A-8AFB-7232080EDC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20980"/>
            <a:ext cx="4440711" cy="62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80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509DB87-2B09-43D1-AA1F-3B03CC7892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356"/>
            <a:ext cx="4722028" cy="6677643"/>
          </a:xfrm>
          <a:prstGeom prst="rect">
            <a:avLst/>
          </a:prstGeom>
        </p:spPr>
      </p:pic>
      <p:pic>
        <p:nvPicPr>
          <p:cNvPr id="7" name="Picture 6" descr="A close up of a receipt&#10;&#10;Description automatically generated">
            <a:extLst>
              <a:ext uri="{FF2B5EF4-FFF2-40B4-BE49-F238E27FC236}">
                <a16:creationId xmlns:a16="http://schemas.microsoft.com/office/drawing/2014/main" id="{5676906F-F73B-B242-A9E8-15F7428048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80356"/>
            <a:ext cx="4443033" cy="628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01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F6CD-F6F9-4017-9CD1-164E111D9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000" dirty="0"/>
              <a:t>Equipment &amp; Protocol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01BC05-A883-4523-9AFB-79970BB6B4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337" y="1166018"/>
            <a:ext cx="4038600" cy="1287933"/>
          </a:xfrm>
        </p:spPr>
        <p:txBody>
          <a:bodyPr>
            <a:normAutofit lnSpcReduction="10000"/>
          </a:bodyPr>
          <a:lstStyle/>
          <a:p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Zeiss OCT Cirrus 6000 with angiography module </a:t>
            </a:r>
            <a:endParaRPr lang="en-AU" dirty="0"/>
          </a:p>
        </p:txBody>
      </p:sp>
      <p:pic>
        <p:nvPicPr>
          <p:cNvPr id="6" name="Content Placeholder 5" descr="A picture containing sitting, camera, computer, table&#10;&#10;Description automatically generated">
            <a:extLst>
              <a:ext uri="{FF2B5EF4-FFF2-40B4-BE49-F238E27FC236}">
                <a16:creationId xmlns:a16="http://schemas.microsoft.com/office/drawing/2014/main" id="{5F3734EA-4B26-4689-B6CE-B7149CA867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88" y="2770107"/>
            <a:ext cx="3263504" cy="3263504"/>
          </a:xfr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CE553E2-CA78-E84E-9618-B4A79863648B}"/>
              </a:ext>
            </a:extLst>
          </p:cNvPr>
          <p:cNvSpPr txBox="1">
            <a:spLocks/>
          </p:cNvSpPr>
          <p:nvPr/>
        </p:nvSpPr>
        <p:spPr>
          <a:xfrm>
            <a:off x="4571999" y="1166018"/>
            <a:ext cx="4460033" cy="1054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3A6F8F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rgbClr val="3A6F8F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Zeiss Clarus 700 Ultrawide field camera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30E45A11-6F91-D74E-A5C7-3CDF595F6E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3784" y="2486567"/>
            <a:ext cx="5187490" cy="354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24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F27129-210B-3B43-B25B-4EE97D77F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006500"/>
                </a:solidFill>
              </a:rPr>
              <a:t>CIRRUS OCT 6000 	Macular cube, OCT HD 21 line</a:t>
            </a:r>
            <a:br>
              <a:rPr lang="en-US" sz="2800" b="1" dirty="0">
                <a:solidFill>
                  <a:srgbClr val="006500"/>
                </a:solidFill>
              </a:rPr>
            </a:br>
            <a:r>
              <a:rPr lang="en-US" sz="2800" b="1" dirty="0">
                <a:solidFill>
                  <a:srgbClr val="006500"/>
                </a:solidFill>
              </a:rPr>
              <a:t>				Optic disc</a:t>
            </a:r>
          </a:p>
        </p:txBody>
      </p:sp>
      <p:pic>
        <p:nvPicPr>
          <p:cNvPr id="1029" name="Picture 5" descr="page1image62750720">
            <a:extLst>
              <a:ext uri="{FF2B5EF4-FFF2-40B4-BE49-F238E27FC236}">
                <a16:creationId xmlns:a16="http://schemas.microsoft.com/office/drawing/2014/main" id="{06EB3431-E656-274D-8585-99932D3D0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533" y="996874"/>
            <a:ext cx="8771467" cy="586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193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9DA89E-7071-FB48-8019-C783DB12A3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0" y="1955800"/>
            <a:ext cx="4863218" cy="4902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6BB030-9397-E643-934D-A989801E22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55800"/>
            <a:ext cx="4508500" cy="4902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741400-799F-0245-8C31-F0592541399A}"/>
              </a:ext>
            </a:extLst>
          </p:cNvPr>
          <p:cNvSpPr txBox="1"/>
          <p:nvPr/>
        </p:nvSpPr>
        <p:spPr>
          <a:xfrm>
            <a:off x="1196622" y="327378"/>
            <a:ext cx="55771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6500"/>
                </a:solidFill>
              </a:rPr>
              <a:t>CIRRUS 6000 OCT angiography</a:t>
            </a:r>
          </a:p>
          <a:p>
            <a:endParaRPr lang="en-US" sz="2800" b="1" dirty="0">
              <a:solidFill>
                <a:srgbClr val="006500"/>
              </a:solidFill>
            </a:endParaRPr>
          </a:p>
          <a:p>
            <a:r>
              <a:rPr lang="en-US" sz="2800" b="1" dirty="0">
                <a:solidFill>
                  <a:srgbClr val="006500"/>
                </a:solidFill>
              </a:rPr>
              <a:t>3 mm, 6 mm, 12 mm, montage</a:t>
            </a:r>
          </a:p>
        </p:txBody>
      </p:sp>
    </p:spTree>
    <p:extLst>
      <p:ext uri="{BB962C8B-B14F-4D97-AF65-F5344CB8AC3E}">
        <p14:creationId xmlns:p14="http://schemas.microsoft.com/office/powerpoint/2010/main" val="8836613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1969B9-6FC4-3540-94BC-BC379987F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006500"/>
                </a:solidFill>
              </a:rPr>
              <a:t>CLARUS 700</a:t>
            </a:r>
            <a:endParaRPr lang="en-US" b="1" dirty="0">
              <a:solidFill>
                <a:srgbClr val="0065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DA0C96-06FC-9545-89D3-439C489F03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626" y="2193104"/>
            <a:ext cx="4614079" cy="46648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418EF4-CBCF-B343-838B-CB55D21517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452" y="2193111"/>
            <a:ext cx="4638547" cy="466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92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1969B9-6FC4-3540-94BC-BC379987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"/>
            <a:ext cx="2167468" cy="849855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006500"/>
                </a:solidFill>
              </a:rPr>
              <a:t>CLARUS 700</a:t>
            </a:r>
            <a:endParaRPr lang="en-US" b="1" dirty="0">
              <a:solidFill>
                <a:srgbClr val="0065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8FBD79-6402-BB4C-8A93-0301D6F031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7678" y="0"/>
            <a:ext cx="67563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26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receipt&#10;&#10;Description automatically generated">
            <a:extLst>
              <a:ext uri="{FF2B5EF4-FFF2-40B4-BE49-F238E27FC236}">
                <a16:creationId xmlns:a16="http://schemas.microsoft.com/office/drawing/2014/main" id="{31CC9980-7C7B-48F7-BD4F-0794729763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4730"/>
            <a:ext cx="4393870" cy="6213580"/>
          </a:xfrm>
          <a:prstGeom prst="rect">
            <a:avLst/>
          </a:prstGeom>
        </p:spPr>
      </p:pic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B12875E-52AD-D246-B678-41A371B371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870" y="0"/>
            <a:ext cx="4747221" cy="6713270"/>
          </a:xfrm>
          <a:prstGeom prst="rect">
            <a:avLst/>
          </a:prstGeom>
        </p:spPr>
      </p:pic>
      <p:pic>
        <p:nvPicPr>
          <p:cNvPr id="5" name="Content Placeholder 12" descr="A picture containing appliance, table, sitting, person&#10;&#10;Description automatically generated">
            <a:extLst>
              <a:ext uri="{FF2B5EF4-FFF2-40B4-BE49-F238E27FC236}">
                <a16:creationId xmlns:a16="http://schemas.microsoft.com/office/drawing/2014/main" id="{55C6EFF9-B3F1-8E4A-B55D-517C39F194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223" y="3429000"/>
            <a:ext cx="1344909" cy="134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31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92F4109C-31F6-47DE-B4EA-E9B9024A17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4534658" cy="6412675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BA2D9268-F389-7C4B-8184-3383E2F9F3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4657" y="445326"/>
            <a:ext cx="4276833" cy="60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699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4B4A-58A2-4301-B496-AE198278E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879" y="0"/>
            <a:ext cx="5241063" cy="849855"/>
          </a:xfrm>
        </p:spPr>
        <p:txBody>
          <a:bodyPr>
            <a:normAutofit fontScale="90000"/>
          </a:bodyPr>
          <a:lstStyle/>
          <a:p>
            <a:r>
              <a:rPr lang="en-AU" sz="3100" b="1" dirty="0">
                <a:solidFill>
                  <a:srgbClr val="006500"/>
                </a:solidFill>
              </a:rPr>
              <a:t>Take-home Questionnaire</a:t>
            </a:r>
            <a:br>
              <a:rPr lang="en-AU" sz="3100" b="1" dirty="0">
                <a:solidFill>
                  <a:srgbClr val="006500"/>
                </a:solidFill>
              </a:rPr>
            </a:br>
            <a:r>
              <a:rPr lang="en-AU" sz="2800" b="1" dirty="0">
                <a:solidFill>
                  <a:schemeClr val="tx1"/>
                </a:solidFill>
              </a:rPr>
              <a:t>…in booklet, or online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1DA29-4953-489E-A743-08A6FDB15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National Eye Institute Vision Function Questionnaire (NEI-VFQ)</a:t>
            </a:r>
          </a:p>
          <a:p>
            <a:r>
              <a:rPr lang="en-AU" dirty="0"/>
              <a:t>(Ocular Surface Disease Index (OSDI))</a:t>
            </a:r>
          </a:p>
          <a:p>
            <a:r>
              <a:rPr lang="en-AU" dirty="0"/>
              <a:t>Health Outcomes: EQ-5D-5L, EQ-5D Visual Analogue Scale</a:t>
            </a:r>
          </a:p>
          <a:p>
            <a:r>
              <a:rPr lang="en-AU" dirty="0"/>
              <a:t>(Fatigue Severity Scale)</a:t>
            </a:r>
          </a:p>
          <a:p>
            <a:r>
              <a:rPr lang="en-AU" dirty="0"/>
              <a:t>(Incidental and Planned Exercise Questionnaire (IPEQ))</a:t>
            </a:r>
          </a:p>
          <a:p>
            <a:r>
              <a:rPr lang="en-AU" dirty="0"/>
              <a:t>(Food Frequency Questionnaire)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possible</a:t>
            </a:r>
          </a:p>
          <a:p>
            <a:r>
              <a:rPr lang="en-AU" dirty="0"/>
              <a:t>(Activities of Daily Living)</a:t>
            </a:r>
          </a:p>
          <a:p>
            <a:r>
              <a:rPr lang="en-AU" dirty="0"/>
              <a:t>(Depression scale (e.g. CESD-10))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36666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F6CD-F6F9-4017-9CD1-164E111D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671" y="0"/>
            <a:ext cx="7626096" cy="884682"/>
          </a:xfrm>
        </p:spPr>
        <p:txBody>
          <a:bodyPr>
            <a:normAutofit/>
          </a:bodyPr>
          <a:lstStyle/>
          <a:p>
            <a:r>
              <a:rPr lang="en-AU" sz="3000" b="1" dirty="0">
                <a:solidFill>
                  <a:srgbClr val="006500"/>
                </a:solidFill>
              </a:rPr>
              <a:t>Site Selection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298B2F-E916-487E-AE3B-FE848D409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27" y="1172687"/>
            <a:ext cx="8575945" cy="5524995"/>
          </a:xfrm>
        </p:spPr>
        <p:txBody>
          <a:bodyPr>
            <a:normAutofit lnSpcReduction="10000"/>
          </a:bodyPr>
          <a:lstStyle/>
          <a:p>
            <a:r>
              <a:rPr lang="en-AU" sz="1900" dirty="0"/>
              <a:t>Sampling strategy uses Census 2016 and geographic data to select sites</a:t>
            </a:r>
          </a:p>
          <a:p>
            <a:r>
              <a:rPr lang="en-AU" dirty="0"/>
              <a:t>General Australian population distribution according to Census 2016:</a:t>
            </a:r>
          </a:p>
          <a:p>
            <a:pPr lvl="1"/>
            <a:r>
              <a:rPr lang="en-AU" dirty="0"/>
              <a:t>66% SA2 major cities</a:t>
            </a:r>
          </a:p>
          <a:p>
            <a:pPr lvl="1"/>
            <a:r>
              <a:rPr lang="en-AU" dirty="0"/>
              <a:t>21% inner regional</a:t>
            </a:r>
          </a:p>
          <a:p>
            <a:pPr lvl="1"/>
            <a:r>
              <a:rPr lang="en-AU" dirty="0"/>
              <a:t>10% outer regional</a:t>
            </a:r>
          </a:p>
          <a:p>
            <a:pPr lvl="1"/>
            <a:r>
              <a:rPr lang="en-AU" dirty="0"/>
              <a:t>2% remote</a:t>
            </a:r>
          </a:p>
          <a:p>
            <a:pPr lvl="1"/>
            <a:r>
              <a:rPr lang="en-AU" dirty="0"/>
              <a:t>1% very remote</a:t>
            </a:r>
            <a:endParaRPr lang="en-AU" sz="2000" dirty="0"/>
          </a:p>
          <a:p>
            <a:r>
              <a:rPr lang="en-AU" dirty="0"/>
              <a:t>Australia’s Indigenous population:</a:t>
            </a:r>
          </a:p>
          <a:p>
            <a:pPr lvl="1"/>
            <a:r>
              <a:rPr lang="en-AU" dirty="0"/>
              <a:t>35% major cities</a:t>
            </a:r>
          </a:p>
          <a:p>
            <a:pPr lvl="1"/>
            <a:r>
              <a:rPr lang="en-AU" dirty="0"/>
              <a:t>22% inner regional</a:t>
            </a:r>
          </a:p>
          <a:p>
            <a:pPr lvl="1"/>
            <a:r>
              <a:rPr lang="en-AU" dirty="0"/>
              <a:t>22% outer regional</a:t>
            </a:r>
          </a:p>
          <a:p>
            <a:pPr lvl="1"/>
            <a:r>
              <a:rPr lang="en-AU" dirty="0"/>
              <a:t>7.7% remote</a:t>
            </a:r>
          </a:p>
          <a:p>
            <a:pPr lvl="1"/>
            <a:r>
              <a:rPr lang="en-AU" dirty="0"/>
              <a:t>14% very remote</a:t>
            </a:r>
          </a:p>
          <a:p>
            <a:endParaRPr lang="en-AU" sz="1800" dirty="0"/>
          </a:p>
          <a:p>
            <a:pPr marL="342900" lvl="1" indent="0">
              <a:buNone/>
            </a:pPr>
            <a:endParaRPr lang="en-AU" sz="1500" dirty="0"/>
          </a:p>
        </p:txBody>
      </p:sp>
    </p:spTree>
    <p:extLst>
      <p:ext uri="{BB962C8B-B14F-4D97-AF65-F5344CB8AC3E}">
        <p14:creationId xmlns:p14="http://schemas.microsoft.com/office/powerpoint/2010/main" val="331909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F6CD-F6F9-4017-9CD1-164E111D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679" y="188075"/>
            <a:ext cx="7626096" cy="884682"/>
          </a:xfrm>
        </p:spPr>
        <p:txBody>
          <a:bodyPr>
            <a:normAutofit/>
          </a:bodyPr>
          <a:lstStyle/>
          <a:p>
            <a:r>
              <a:rPr lang="en-AU" sz="3000" b="1" dirty="0">
                <a:solidFill>
                  <a:srgbClr val="006500"/>
                </a:solidFill>
              </a:rPr>
              <a:t>Methodology of the AEHS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89C7CC-063F-4D9D-9696-01F50C40B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27" y="1253517"/>
            <a:ext cx="8764970" cy="5416408"/>
          </a:xfrm>
        </p:spPr>
        <p:txBody>
          <a:bodyPr>
            <a:normAutofit fontScale="92500" lnSpcReduction="10000"/>
          </a:bodyPr>
          <a:lstStyle/>
          <a:p>
            <a:r>
              <a:rPr lang="en-AU" sz="2400" dirty="0">
                <a:solidFill>
                  <a:srgbClr val="000000"/>
                </a:solidFill>
                <a:latin typeface="+mj-lt"/>
              </a:rPr>
              <a:t>Selection of SA2’s to represent State/ Australian population to enable recruitment of 3,250 N-I and 1,750 I</a:t>
            </a:r>
          </a:p>
          <a:p>
            <a:r>
              <a:rPr lang="en-AU" sz="2400" dirty="0">
                <a:latin typeface="+mj-lt"/>
              </a:rPr>
              <a:t>Selection of number of SA1’s within each SA2, in order to provide these targets – some SA2’s will include more SA1’s</a:t>
            </a:r>
          </a:p>
          <a:p>
            <a:r>
              <a:rPr lang="en-AU" sz="2400" dirty="0">
                <a:latin typeface="+mj-lt"/>
              </a:rPr>
              <a:t>Community publicity to selected SA2’s including to all eye care and general practitioners</a:t>
            </a:r>
          </a:p>
          <a:p>
            <a:r>
              <a:rPr lang="en-AU" sz="2400" dirty="0">
                <a:latin typeface="+mj-lt"/>
              </a:rPr>
              <a:t>Door-to-door census of selected SA1’s: Census 2016 maps</a:t>
            </a:r>
          </a:p>
          <a:p>
            <a:r>
              <a:rPr lang="en-AU" sz="2400" dirty="0">
                <a:latin typeface="+mj-lt"/>
              </a:rPr>
              <a:t>Identification of target population samples at each site</a:t>
            </a:r>
          </a:p>
          <a:p>
            <a:r>
              <a:rPr lang="en-AU" sz="2400" dirty="0">
                <a:latin typeface="+mj-lt"/>
              </a:rPr>
              <a:t>Invitation to attend examination at local centre</a:t>
            </a:r>
          </a:p>
          <a:p>
            <a:r>
              <a:rPr lang="en-AU" sz="2400" dirty="0">
                <a:latin typeface="+mj-lt"/>
              </a:rPr>
              <a:t>Persistent efforts to maximise exams of target individuals</a:t>
            </a:r>
          </a:p>
          <a:p>
            <a:r>
              <a:rPr lang="en-AU" sz="2400" dirty="0">
                <a:latin typeface="+mj-lt"/>
              </a:rPr>
              <a:t>Detailed eye exam with reports/ images/ recommendations sent to participants/ eye care/ general practitioners</a:t>
            </a:r>
          </a:p>
          <a:p>
            <a:r>
              <a:rPr lang="en-AU" sz="2400" dirty="0">
                <a:latin typeface="+mj-lt"/>
              </a:rPr>
              <a:t>Stepwise consent for exam, dilation, data linkage</a:t>
            </a:r>
          </a:p>
        </p:txBody>
      </p:sp>
    </p:spTree>
    <p:extLst>
      <p:ext uri="{BB962C8B-B14F-4D97-AF65-F5344CB8AC3E}">
        <p14:creationId xmlns:p14="http://schemas.microsoft.com/office/powerpoint/2010/main" val="1860509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1D8387F-CC3D-4359-9B49-1E7A8755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04072"/>
            <a:ext cx="1816925" cy="849855"/>
          </a:xfrm>
        </p:spPr>
        <p:txBody>
          <a:bodyPr>
            <a:normAutofit fontScale="90000"/>
          </a:bodyPr>
          <a:lstStyle/>
          <a:p>
            <a:r>
              <a:rPr lang="en-AU" b="1" dirty="0">
                <a:solidFill>
                  <a:srgbClr val="006500"/>
                </a:solidFill>
              </a:rPr>
              <a:t>Proportional allocation of sites if survey  matched Australian population:</a:t>
            </a:r>
            <a:br>
              <a:rPr lang="en-AU" b="1" dirty="0">
                <a:solidFill>
                  <a:srgbClr val="006500"/>
                </a:solidFill>
              </a:rPr>
            </a:br>
            <a:br>
              <a:rPr lang="en-AU" b="1" dirty="0">
                <a:solidFill>
                  <a:srgbClr val="006500"/>
                </a:solidFill>
              </a:rPr>
            </a:br>
            <a:br>
              <a:rPr lang="en-AU" b="1" dirty="0">
                <a:solidFill>
                  <a:srgbClr val="006500"/>
                </a:solidFill>
              </a:rPr>
            </a:br>
            <a:r>
              <a:rPr lang="en-AU" b="1" dirty="0">
                <a:solidFill>
                  <a:srgbClr val="006500"/>
                </a:solidFill>
              </a:rPr>
              <a:t>19 Major City</a:t>
            </a:r>
            <a:br>
              <a:rPr lang="en-AU" b="1" dirty="0">
                <a:solidFill>
                  <a:srgbClr val="006500"/>
                </a:solidFill>
              </a:rPr>
            </a:br>
            <a:r>
              <a:rPr lang="en-AU" b="1" dirty="0">
                <a:solidFill>
                  <a:srgbClr val="006500"/>
                </a:solidFill>
              </a:rPr>
              <a:t>7 Inner Regional</a:t>
            </a:r>
            <a:br>
              <a:rPr lang="en-AU" b="1" dirty="0">
                <a:solidFill>
                  <a:srgbClr val="006500"/>
                </a:solidFill>
              </a:rPr>
            </a:br>
            <a:r>
              <a:rPr lang="en-AU" b="1" dirty="0">
                <a:solidFill>
                  <a:srgbClr val="006500"/>
                </a:solidFill>
              </a:rPr>
              <a:t>3 Outer Regional</a:t>
            </a:r>
            <a:br>
              <a:rPr lang="en-AU" b="1" dirty="0">
                <a:solidFill>
                  <a:srgbClr val="006500"/>
                </a:solidFill>
              </a:rPr>
            </a:br>
            <a:r>
              <a:rPr lang="en-AU" b="1" dirty="0">
                <a:solidFill>
                  <a:srgbClr val="006500"/>
                </a:solidFill>
              </a:rPr>
              <a:t>1 Remote/VR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EF4D2A8-ADAD-4284-A806-DF5A907A11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649314"/>
              </p:ext>
            </p:extLst>
          </p:nvPr>
        </p:nvGraphicFramePr>
        <p:xfrm>
          <a:off x="2078183" y="-190004"/>
          <a:ext cx="7065817" cy="6958937"/>
        </p:xfrm>
        <a:graphic>
          <a:graphicData uri="http://schemas.openxmlformats.org/drawingml/2006/table">
            <a:tbl>
              <a:tblPr firstRow="1" firstCol="1" bandRow="1"/>
              <a:tblGrid>
                <a:gridCol w="1322551">
                  <a:extLst>
                    <a:ext uri="{9D8B030D-6E8A-4147-A177-3AD203B41FA5}">
                      <a16:colId xmlns:a16="http://schemas.microsoft.com/office/drawing/2014/main" val="2134511232"/>
                    </a:ext>
                  </a:extLst>
                </a:gridCol>
                <a:gridCol w="1321770">
                  <a:extLst>
                    <a:ext uri="{9D8B030D-6E8A-4147-A177-3AD203B41FA5}">
                      <a16:colId xmlns:a16="http://schemas.microsoft.com/office/drawing/2014/main" val="1549023973"/>
                    </a:ext>
                  </a:extLst>
                </a:gridCol>
                <a:gridCol w="1473832">
                  <a:extLst>
                    <a:ext uri="{9D8B030D-6E8A-4147-A177-3AD203B41FA5}">
                      <a16:colId xmlns:a16="http://schemas.microsoft.com/office/drawing/2014/main" val="1197337273"/>
                    </a:ext>
                  </a:extLst>
                </a:gridCol>
                <a:gridCol w="1473832">
                  <a:extLst>
                    <a:ext uri="{9D8B030D-6E8A-4147-A177-3AD203B41FA5}">
                      <a16:colId xmlns:a16="http://schemas.microsoft.com/office/drawing/2014/main" val="3595396"/>
                    </a:ext>
                  </a:extLst>
                </a:gridCol>
                <a:gridCol w="1473832">
                  <a:extLst>
                    <a:ext uri="{9D8B030D-6E8A-4147-A177-3AD203B41FA5}">
                      <a16:colId xmlns:a16="http://schemas.microsoft.com/office/drawing/2014/main" val="1814292648"/>
                    </a:ext>
                  </a:extLst>
                </a:gridCol>
              </a:tblGrid>
              <a:tr h="281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State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Remoteness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Propn</a:t>
                      </a: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of Aust. </a:t>
                      </a:r>
                      <a:r>
                        <a:rPr lang="en-AU" sz="14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Pop’n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Proport. allocation to 30 sites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AU" sz="1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Nominated number sites</a:t>
                      </a:r>
                      <a:endParaRPr lang="en-AU" sz="1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7896092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NSW/ACT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Major City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23.77%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7.1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980804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NSW/ACT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Inner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6.81%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2.0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330088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NSW/ACT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2.61%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0.8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378863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NSW/ACT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0.27%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150400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NSW/ACT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Very 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0.06%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398862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VIC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Major City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18.60%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5.6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107683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VIC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Inner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5.80%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1.7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480751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VIC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1.28%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0.4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196233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VIC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0.08%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047195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VIC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Very Remote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017356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QLD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Major City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11.97%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3.6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1775147"/>
                  </a:ext>
                </a:extLst>
              </a:tr>
              <a:tr h="183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QLD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Inner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4.48%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1.3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70652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QLD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2.94%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0.9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604882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QLD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0.77%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969697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QLD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Very 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0.55%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0142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Major City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4.64%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1.4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409971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Inner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1.03%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0.3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40563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0.82%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50146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0.23%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11438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Very 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0.06%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059769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Major City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7.35%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2.2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880069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Inner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1.23%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0.4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10950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0.80%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416988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0.45%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945823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Very 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0.31%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41254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Major City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1855250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Inner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248394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0.52%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7507645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0.20%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689111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NT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Very 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0.20%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798864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TAS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Major City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473180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TAS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Inner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1.37%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0.4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16658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TAS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Outer Regional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0.71%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0.2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599343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TAS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0.08%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929375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TAS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Very Remote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0.01%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0.0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662026"/>
                  </a:ext>
                </a:extLst>
              </a:tr>
              <a:tr h="166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100%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</a:t>
                      </a:r>
                      <a:endParaRPr lang="en-AU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293" marR="302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915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2484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1F12635-33A3-44C9-B62B-ED3268399D1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85534490"/>
              </p:ext>
            </p:extLst>
          </p:nvPr>
        </p:nvGraphicFramePr>
        <p:xfrm>
          <a:off x="-1" y="1092531"/>
          <a:ext cx="9144001" cy="5935863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059721">
                  <a:extLst>
                    <a:ext uri="{9D8B030D-6E8A-4147-A177-3AD203B41FA5}">
                      <a16:colId xmlns:a16="http://schemas.microsoft.com/office/drawing/2014/main" val="2157307641"/>
                    </a:ext>
                  </a:extLst>
                </a:gridCol>
                <a:gridCol w="1146839">
                  <a:extLst>
                    <a:ext uri="{9D8B030D-6E8A-4147-A177-3AD203B41FA5}">
                      <a16:colId xmlns:a16="http://schemas.microsoft.com/office/drawing/2014/main" val="3608916405"/>
                    </a:ext>
                  </a:extLst>
                </a:gridCol>
                <a:gridCol w="2276370">
                  <a:extLst>
                    <a:ext uri="{9D8B030D-6E8A-4147-A177-3AD203B41FA5}">
                      <a16:colId xmlns:a16="http://schemas.microsoft.com/office/drawing/2014/main" val="2089853734"/>
                    </a:ext>
                  </a:extLst>
                </a:gridCol>
                <a:gridCol w="1584241">
                  <a:extLst>
                    <a:ext uri="{9D8B030D-6E8A-4147-A177-3AD203B41FA5}">
                      <a16:colId xmlns:a16="http://schemas.microsoft.com/office/drawing/2014/main" val="180848592"/>
                    </a:ext>
                  </a:extLst>
                </a:gridCol>
                <a:gridCol w="1584241">
                  <a:extLst>
                    <a:ext uri="{9D8B030D-6E8A-4147-A177-3AD203B41FA5}">
                      <a16:colId xmlns:a16="http://schemas.microsoft.com/office/drawing/2014/main" val="319239353"/>
                    </a:ext>
                  </a:extLst>
                </a:gridCol>
                <a:gridCol w="1492589">
                  <a:extLst>
                    <a:ext uri="{9D8B030D-6E8A-4147-A177-3AD203B41FA5}">
                      <a16:colId xmlns:a16="http://schemas.microsoft.com/office/drawing/2014/main" val="43034163"/>
                    </a:ext>
                  </a:extLst>
                </a:gridCol>
              </a:tblGrid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State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Remoteness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SA2 name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Prop. &gt;50 years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Prop. &gt;80 years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Prop. Indigenous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843728367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Toongabbie/ Constitution Hill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33.4%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5.4%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1.3%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375748998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Bradbury-Wedderburn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28.6%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2.3%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6.0%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3132797108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Malabar - La Perouse - Chifley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36.0%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4.4%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471881767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Raymond Terrace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36.1%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8.1%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523385878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Castle Hill (East)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48.2%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16.9%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43905976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Erina-Green Point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45.5%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9.1%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3980066326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Corrimal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37.9%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6.0%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620039104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Inner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Blue mountains/ Wentworth Falls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48.2%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6.1%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237365277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Inner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Forster-Tuncurry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53.6%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4.6%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41694221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NSW/ACT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Outer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Forbes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40.9%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6.2%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10.4%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3564528949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VIC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Doncaster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37.4%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7.%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485944706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VIC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Keilor (East)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39.5%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7.2%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4240421858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VIC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Geelong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37.9%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3644360240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VIC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Mornington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46.1%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8.2%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668351947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VIC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Inner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Ballarat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40.4%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5.3%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4238874912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VIC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Inner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Wangaratta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41.2%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7.5%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4204052606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VIC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Inner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Stawell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47.1%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6.0%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76190066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QLD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Nambour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36.6%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5.3%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3.3%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2580935696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QLD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Riverview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33.8%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5.7%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9.2%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2791321621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QLD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Ipswich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33.9%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4.0%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5.4%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32169251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QLD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Inner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Kingaroy Region – North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43.5%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20.5%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853897279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QLD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Remote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Palm Island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19.6%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86.0%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4263798082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QLD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Very Remote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Mount Isa Region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31.3%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1.3%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24.1%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22437008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SA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North Haven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42.7%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992854800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SA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Inner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Murray Bridge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37.8%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5.5%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4.6%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308922163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WA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Major City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Mandurah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50.7%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8.4%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3429542541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WA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Outer Regional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Geraldton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43.9%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7.2%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10.8%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897168911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WA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Remote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Broome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26.2%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20.9%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231769655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NT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Very Remote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Petermann-Simpson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20.9%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0.8%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</a:rPr>
                        <a:t>39.1%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920046146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TAS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Inner Regional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Devonport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41.9%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7.0%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</a:rPr>
                        <a:t>5.9%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696725154"/>
                  </a:ext>
                </a:extLst>
              </a:tr>
              <a:tr h="174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50">
                          <a:effectLst/>
                        </a:rPr>
                        <a:t> </a:t>
                      </a:r>
                      <a:endParaRPr lang="en-AU" sz="105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50">
                          <a:effectLst/>
                        </a:rPr>
                        <a:t> </a:t>
                      </a:r>
                      <a:endParaRPr lang="en-AU" sz="105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50" dirty="0">
                          <a:effectLst/>
                        </a:rPr>
                        <a:t>100%</a:t>
                      </a:r>
                      <a:endParaRPr lang="en-AU" sz="105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50" dirty="0">
                          <a:effectLst/>
                        </a:rPr>
                        <a:t>30</a:t>
                      </a:r>
                      <a:endParaRPr lang="en-AU" sz="105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50" dirty="0">
                          <a:effectLst/>
                        </a:rPr>
                        <a:t>30</a:t>
                      </a:r>
                      <a:endParaRPr lang="en-AU" sz="105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050" dirty="0">
                          <a:effectLst/>
                        </a:rPr>
                        <a:t> </a:t>
                      </a:r>
                      <a:endParaRPr lang="en-AU" sz="105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25299" marR="25299" marT="0" marB="0" anchor="ctr"/>
                </a:tc>
                <a:extLst>
                  <a:ext uri="{0D108BD9-81ED-4DB2-BD59-A6C34878D82A}">
                    <a16:rowId xmlns:a16="http://schemas.microsoft.com/office/drawing/2014/main" val="166098643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40269E0-F9DB-1145-A91B-F29E73657746}"/>
              </a:ext>
            </a:extLst>
          </p:cNvPr>
          <p:cNvSpPr txBox="1"/>
          <p:nvPr/>
        </p:nvSpPr>
        <p:spPr>
          <a:xfrm>
            <a:off x="336024" y="118753"/>
            <a:ext cx="7100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16 Major City; 8 Inner Regional; 2 Outer Regional; </a:t>
            </a:r>
          </a:p>
          <a:p>
            <a:r>
              <a:rPr lang="en-US" sz="2400" dirty="0"/>
              <a:t>4 Remote/ Very Remote</a:t>
            </a:r>
          </a:p>
        </p:txBody>
      </p:sp>
    </p:spTree>
    <p:extLst>
      <p:ext uri="{BB962C8B-B14F-4D97-AF65-F5344CB8AC3E}">
        <p14:creationId xmlns:p14="http://schemas.microsoft.com/office/powerpoint/2010/main" val="661626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274-5522-483B-9CDB-DF8AF1809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38" y="7"/>
            <a:ext cx="4896678" cy="849855"/>
          </a:xfrm>
        </p:spPr>
        <p:txBody>
          <a:bodyPr>
            <a:normAutofit/>
          </a:bodyPr>
          <a:lstStyle/>
          <a:p>
            <a:r>
              <a:rPr lang="en-AU" sz="3200" b="1" dirty="0">
                <a:solidFill>
                  <a:srgbClr val="006500"/>
                </a:solidFill>
              </a:rPr>
              <a:t>AEHS: Alternative 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E3EC2-F25C-4BA5-A43A-373430375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NSW</a:t>
            </a:r>
          </a:p>
          <a:p>
            <a:pPr lvl="1"/>
            <a:r>
              <a:rPr lang="en-AU" dirty="0"/>
              <a:t>Major city: Woy Woy</a:t>
            </a:r>
          </a:p>
          <a:p>
            <a:r>
              <a:rPr lang="en-AU" dirty="0"/>
              <a:t>VIC</a:t>
            </a:r>
          </a:p>
          <a:p>
            <a:pPr lvl="1"/>
            <a:r>
              <a:rPr lang="en-AU" dirty="0"/>
              <a:t>Major city: Rosebud-McCrae</a:t>
            </a:r>
          </a:p>
          <a:p>
            <a:r>
              <a:rPr lang="en-AU" dirty="0"/>
              <a:t>QLD</a:t>
            </a:r>
          </a:p>
          <a:p>
            <a:pPr lvl="1"/>
            <a:r>
              <a:rPr lang="en-AU" dirty="0"/>
              <a:t>Outer Regional: Magnetic Island</a:t>
            </a:r>
          </a:p>
          <a:p>
            <a:r>
              <a:rPr lang="en-AU" dirty="0"/>
              <a:t>SA</a:t>
            </a:r>
          </a:p>
          <a:p>
            <a:pPr lvl="1"/>
            <a:r>
              <a:rPr lang="en-AU" dirty="0"/>
              <a:t>Major City: Christie’s Beach</a:t>
            </a:r>
          </a:p>
          <a:p>
            <a:r>
              <a:rPr lang="en-AU" dirty="0"/>
              <a:t>WA</a:t>
            </a:r>
          </a:p>
          <a:p>
            <a:pPr lvl="1"/>
            <a:r>
              <a:rPr lang="en-AU" dirty="0"/>
              <a:t>Inner Regional: Chidlow</a:t>
            </a:r>
          </a:p>
          <a:p>
            <a:pPr lvl="1"/>
            <a:r>
              <a:rPr lang="en-AU" dirty="0"/>
              <a:t>Major City: Pinjarra</a:t>
            </a:r>
          </a:p>
        </p:txBody>
      </p:sp>
    </p:spTree>
    <p:extLst>
      <p:ext uri="{BB962C8B-B14F-4D97-AF65-F5344CB8AC3E}">
        <p14:creationId xmlns:p14="http://schemas.microsoft.com/office/powerpoint/2010/main" val="757886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254E6850-B8B2-4580-A0F9-3CB36E5B2C3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589" y="-49033"/>
            <a:ext cx="8271897" cy="690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26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37" y="309072"/>
            <a:ext cx="8575945" cy="849855"/>
          </a:xfrm>
        </p:spPr>
        <p:txBody>
          <a:bodyPr>
            <a:noAutofit/>
          </a:bodyPr>
          <a:lstStyle/>
          <a:p>
            <a:pPr algn="ctr"/>
            <a:r>
              <a:rPr lang="en-SG" sz="3200" b="1" dirty="0">
                <a:solidFill>
                  <a:srgbClr val="006500"/>
                </a:solidFill>
              </a:rPr>
              <a:t>Australian Eye Health Study</a:t>
            </a:r>
            <a:br>
              <a:rPr lang="en-SG" sz="3200" b="1" dirty="0">
                <a:solidFill>
                  <a:srgbClr val="006500"/>
                </a:solidFill>
              </a:rPr>
            </a:br>
            <a:r>
              <a:rPr lang="en-US" sz="3200" b="1" dirty="0">
                <a:solidFill>
                  <a:srgbClr val="800000"/>
                </a:solidFill>
              </a:rPr>
              <a:t>Preferences and Constraints</a:t>
            </a:r>
            <a:br>
              <a:rPr lang="en-US" sz="3200" b="1" dirty="0">
                <a:solidFill>
                  <a:srgbClr val="800000"/>
                </a:solidFill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71" y="1214277"/>
            <a:ext cx="9009529" cy="4977779"/>
          </a:xfrm>
        </p:spPr>
        <p:txBody>
          <a:bodyPr>
            <a:normAutofit/>
          </a:bodyPr>
          <a:lstStyle/>
          <a:p>
            <a:r>
              <a:rPr lang="en-US" sz="2600" dirty="0"/>
              <a:t>COVID-19 – in practice, to </a:t>
            </a:r>
            <a:r>
              <a:rPr lang="en-US" sz="2600" dirty="0" err="1"/>
              <a:t>maximise</a:t>
            </a:r>
            <a:r>
              <a:rPr lang="en-US" sz="2600" dirty="0"/>
              <a:t> response, survey is unlikely to commence until Q3, 2021</a:t>
            </a:r>
          </a:p>
          <a:p>
            <a:pPr lvl="1"/>
            <a:r>
              <a:rPr lang="en-US" sz="2400" dirty="0"/>
              <a:t>Consultation with Chief Medical Officer in each State</a:t>
            </a:r>
          </a:p>
          <a:p>
            <a:pPr lvl="1"/>
            <a:r>
              <a:rPr lang="en-US" sz="2400" dirty="0"/>
              <a:t>Preparation by consultation with each state</a:t>
            </a:r>
          </a:p>
          <a:p>
            <a:r>
              <a:rPr lang="en-US" sz="2600" dirty="0"/>
              <a:t>Avoid non-sealed roads</a:t>
            </a:r>
          </a:p>
          <a:p>
            <a:r>
              <a:rPr lang="en-US" sz="2600" dirty="0"/>
              <a:t>Preference to sample reasonable number of city-based Indigenous persons</a:t>
            </a:r>
          </a:p>
          <a:p>
            <a:r>
              <a:rPr lang="en-US" sz="2600" dirty="0"/>
              <a:t>Greater (over-) sampling of older age groups to match Australia and key pathology </a:t>
            </a:r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883831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37" y="309072"/>
            <a:ext cx="8575945" cy="849855"/>
          </a:xfrm>
        </p:spPr>
        <p:txBody>
          <a:bodyPr>
            <a:noAutofit/>
          </a:bodyPr>
          <a:lstStyle/>
          <a:p>
            <a:pPr algn="ctr"/>
            <a:r>
              <a:rPr lang="en-SG" sz="3200" b="1" dirty="0">
                <a:solidFill>
                  <a:srgbClr val="006500"/>
                </a:solidFill>
              </a:rPr>
              <a:t>Australian Eye Health Study</a:t>
            </a:r>
            <a:br>
              <a:rPr lang="en-SG" sz="3200" b="1" dirty="0">
                <a:solidFill>
                  <a:srgbClr val="006500"/>
                </a:solidFill>
              </a:rPr>
            </a:br>
            <a:r>
              <a:rPr lang="en-US" sz="3200" b="1" dirty="0">
                <a:solidFill>
                  <a:srgbClr val="800000"/>
                </a:solidFill>
              </a:rPr>
              <a:t>Progress to Date and Plans</a:t>
            </a:r>
            <a:br>
              <a:rPr lang="en-US" sz="3200" b="1" dirty="0">
                <a:solidFill>
                  <a:srgbClr val="800000"/>
                </a:solidFill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71" y="1214277"/>
            <a:ext cx="9009529" cy="5460843"/>
          </a:xfrm>
        </p:spPr>
        <p:txBody>
          <a:bodyPr>
            <a:normAutofit fontScale="77500" lnSpcReduction="20000"/>
          </a:bodyPr>
          <a:lstStyle/>
          <a:p>
            <a:r>
              <a:rPr lang="en-AU" sz="2800" dirty="0"/>
              <a:t>Steering Committee Members - applicants</a:t>
            </a:r>
          </a:p>
          <a:p>
            <a:r>
              <a:rPr lang="en-AU" sz="2800" dirty="0"/>
              <a:t>Draft examination protocol, questionnaires, consent form, participant information statement, flyer </a:t>
            </a:r>
          </a:p>
          <a:p>
            <a:r>
              <a:rPr lang="en-AU" sz="2800" dirty="0"/>
              <a:t>Submission ethics application to University of Sydney Human Ethics Committee; 4 November, 2020</a:t>
            </a:r>
          </a:p>
          <a:p>
            <a:r>
              <a:rPr lang="en-AU" sz="2800" dirty="0"/>
              <a:t>Send to V2020 Aust. draft documents (questionnaires, consent forms, etc) for review; today</a:t>
            </a:r>
          </a:p>
          <a:p>
            <a:r>
              <a:rPr lang="en-AU" sz="2800" dirty="0"/>
              <a:t>Finalise Advisory Committee membership</a:t>
            </a:r>
          </a:p>
          <a:p>
            <a:r>
              <a:rPr lang="en-AU" sz="2800" dirty="0"/>
              <a:t>Finalise site selection (then select SA1s within SA2s); communicate to practitioners at each site</a:t>
            </a:r>
          </a:p>
          <a:p>
            <a:r>
              <a:rPr lang="en-AU" sz="2800" dirty="0"/>
              <a:t>BHF will consult with primary Indigenous organisations for endorsement and ethics approval</a:t>
            </a:r>
          </a:p>
          <a:p>
            <a:r>
              <a:rPr lang="en-AU" sz="2800" dirty="0"/>
              <a:t>Recruit staff, students</a:t>
            </a:r>
          </a:p>
          <a:p>
            <a:r>
              <a:rPr lang="en-AU" sz="2800" dirty="0"/>
              <a:t>Purchase equipment</a:t>
            </a:r>
          </a:p>
          <a:p>
            <a:endParaRPr lang="en-AU" sz="2800" dirty="0"/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379753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337" y="309072"/>
            <a:ext cx="8575945" cy="849855"/>
          </a:xfrm>
        </p:spPr>
        <p:txBody>
          <a:bodyPr>
            <a:noAutofit/>
          </a:bodyPr>
          <a:lstStyle/>
          <a:p>
            <a:pPr algn="ctr"/>
            <a:r>
              <a:rPr lang="en-SG" sz="3200" b="1" dirty="0">
                <a:solidFill>
                  <a:srgbClr val="006500"/>
                </a:solidFill>
              </a:rPr>
              <a:t>Australian Eye Health Study</a:t>
            </a:r>
            <a:br>
              <a:rPr lang="en-SG" sz="3200" b="1" dirty="0">
                <a:solidFill>
                  <a:srgbClr val="006500"/>
                </a:solidFill>
              </a:rPr>
            </a:br>
            <a:r>
              <a:rPr lang="en-US" sz="3200" b="1" dirty="0">
                <a:solidFill>
                  <a:srgbClr val="800000"/>
                </a:solidFill>
              </a:rPr>
              <a:t>Conclusions</a:t>
            </a:r>
            <a:br>
              <a:rPr lang="en-US" sz="3200" b="1" dirty="0">
                <a:solidFill>
                  <a:srgbClr val="800000"/>
                </a:solidFill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71" y="1214277"/>
            <a:ext cx="9009529" cy="572839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Examinations will be longer (up to 1.5 hours vs 0.5 to 1)</a:t>
            </a:r>
          </a:p>
          <a:p>
            <a:r>
              <a:rPr lang="en-US" sz="2600" dirty="0"/>
              <a:t>Longer stay at each site (2-3 weeks vs 3-8 days) </a:t>
            </a:r>
          </a:p>
          <a:p>
            <a:r>
              <a:rPr lang="en-US" sz="2600" dirty="0"/>
              <a:t>Survey will take 18 </a:t>
            </a:r>
            <a:r>
              <a:rPr lang="en-US" sz="2600" dirty="0" err="1"/>
              <a:t>mos</a:t>
            </a:r>
            <a:r>
              <a:rPr lang="en-US" sz="2600" dirty="0"/>
              <a:t> (12), likely delayed by 6+ months</a:t>
            </a:r>
          </a:p>
          <a:p>
            <a:r>
              <a:rPr lang="en-US" sz="2600" dirty="0"/>
              <a:t>More detailed </a:t>
            </a:r>
            <a:r>
              <a:rPr lang="en-US" sz="2600" dirty="0" err="1"/>
              <a:t>LogMAR</a:t>
            </a:r>
            <a:r>
              <a:rPr lang="en-US" sz="2600" dirty="0"/>
              <a:t> vision assessment</a:t>
            </a:r>
          </a:p>
          <a:p>
            <a:r>
              <a:rPr lang="en-US" sz="2600" dirty="0"/>
              <a:t>More comprehensive questionnaire including risk factors and impacts, health outcomes; data linkage if consented</a:t>
            </a:r>
          </a:p>
          <a:p>
            <a:r>
              <a:rPr lang="en-US" sz="2600" dirty="0"/>
              <a:t>Dilated exam, if consented</a:t>
            </a:r>
          </a:p>
          <a:p>
            <a:r>
              <a:rPr lang="en-US" sz="2600" dirty="0"/>
              <a:t>Focus on more detailed ocular imaging, including OCT (macula/ optic nerve), </a:t>
            </a:r>
            <a:r>
              <a:rPr lang="en-US" sz="2600" dirty="0" err="1"/>
              <a:t>OCTa</a:t>
            </a:r>
            <a:r>
              <a:rPr lang="en-US" sz="2600" dirty="0"/>
              <a:t>, wide-field photography</a:t>
            </a:r>
          </a:p>
          <a:p>
            <a:r>
              <a:rPr lang="en-US" sz="2600" dirty="0"/>
              <a:t>Threshold visual field testing (SITA 24-2 Faster)</a:t>
            </a:r>
          </a:p>
          <a:p>
            <a:r>
              <a:rPr lang="en-US" sz="2600" dirty="0"/>
              <a:t>Anthropometry, blood pressure, finger-prick blood glucose</a:t>
            </a:r>
          </a:p>
          <a:p>
            <a:r>
              <a:rPr lang="en-US" sz="2600" dirty="0"/>
              <a:t>Welcome feedback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598771"/>
      </p:ext>
    </p:extLst>
  </p:cSld>
  <p:clrMapOvr>
    <a:masterClrMapping/>
  </p:clrMapOvr>
</p:sld>
</file>

<file path=ppt/theme/theme1.xml><?xml version="1.0" encoding="utf-8"?>
<a:theme xmlns:a="http://schemas.openxmlformats.org/drawingml/2006/main" name="DME - Promotional Slide Template">
  <a:themeElements>
    <a:clrScheme name="Custom 41">
      <a:dk1>
        <a:sysClr val="windowText" lastClr="000000"/>
      </a:dk1>
      <a:lt1>
        <a:sysClr val="window" lastClr="FFFFFF"/>
      </a:lt1>
      <a:dk2>
        <a:srgbClr val="636466"/>
      </a:dk2>
      <a:lt2>
        <a:srgbClr val="BCBDC0"/>
      </a:lt2>
      <a:accent1>
        <a:srgbClr val="F58026"/>
      </a:accent1>
      <a:accent2>
        <a:srgbClr val="3A6F8F"/>
      </a:accent2>
      <a:accent3>
        <a:srgbClr val="52BDEC"/>
      </a:accent3>
      <a:accent4>
        <a:srgbClr val="636466"/>
      </a:accent4>
      <a:accent5>
        <a:srgbClr val="BCBDC0"/>
      </a:accent5>
      <a:accent6>
        <a:srgbClr val="F9B27C"/>
      </a:accent6>
      <a:hlink>
        <a:srgbClr val="52BDEC"/>
      </a:hlink>
      <a:folHlink>
        <a:srgbClr val="3A6F8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ME - Promotional Slide Template (1).pptx" id="{58563E64-2F99-405B-A36C-2FCBF8CAE102}" vid="{CF2F0873-1FFF-4D8F-8A40-2A425697D788}"/>
    </a:ext>
  </a:extLst>
</a:theme>
</file>

<file path=ppt/theme/theme2.xml><?xml version="1.0" encoding="utf-8"?>
<a:theme xmlns:a="http://schemas.openxmlformats.org/drawingml/2006/main" name="3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Tx/>
          <a:buFontTx/>
          <a:buChar char="–"/>
          <a:tabLst/>
          <a:defRPr kumimoji="0" lang="en-AU" sz="2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Tx/>
          <a:buFontTx/>
          <a:buChar char="–"/>
          <a:tabLst/>
          <a:defRPr kumimoji="0" lang="en-AU" sz="2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3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Tx/>
          <a:buFontTx/>
          <a:buChar char="–"/>
          <a:tabLst/>
          <a:defRPr kumimoji="0" lang="en-AU" sz="2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Tx/>
          <a:buFontTx/>
          <a:buChar char="–"/>
          <a:tabLst/>
          <a:defRPr kumimoji="0" lang="en-AU" sz="2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L 6 - slides for PS 081008">
  <a:themeElements>
    <a:clrScheme name="PL 6 - slides for PS 081008 15">
      <a:dk1>
        <a:srgbClr val="808080"/>
      </a:dk1>
      <a:lt1>
        <a:srgbClr val="FFFFFF"/>
      </a:lt1>
      <a:dk2>
        <a:srgbClr val="000046"/>
      </a:dk2>
      <a:lt2>
        <a:srgbClr val="FFFFFF"/>
      </a:lt2>
      <a:accent1>
        <a:srgbClr val="FF4D15"/>
      </a:accent1>
      <a:accent2>
        <a:srgbClr val="FF9900"/>
      </a:accent2>
      <a:accent3>
        <a:srgbClr val="AAAAB0"/>
      </a:accent3>
      <a:accent4>
        <a:srgbClr val="DADADA"/>
      </a:accent4>
      <a:accent5>
        <a:srgbClr val="FFB2AA"/>
      </a:accent5>
      <a:accent6>
        <a:srgbClr val="E78A00"/>
      </a:accent6>
      <a:hlink>
        <a:srgbClr val="1EFF1E"/>
      </a:hlink>
      <a:folHlink>
        <a:srgbClr val="3366FF"/>
      </a:folHlink>
    </a:clrScheme>
    <a:fontScheme name="PL 6 - slides for PS 081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L 6 - slides for PS 081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 6 - slides for PS 0810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 6 - slides for PS 0810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 6 - slides for PS 0810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 6 - slides for PS 0810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 6 - slides for PS 0810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13">
        <a:dk1>
          <a:srgbClr val="808080"/>
        </a:dk1>
        <a:lt1>
          <a:srgbClr val="FFFFFF"/>
        </a:lt1>
        <a:dk2>
          <a:srgbClr val="000046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AAAAB0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14">
        <a:dk1>
          <a:srgbClr val="808080"/>
        </a:dk1>
        <a:lt1>
          <a:srgbClr val="FFFFFF"/>
        </a:lt1>
        <a:dk2>
          <a:srgbClr val="000046"/>
        </a:dk2>
        <a:lt2>
          <a:srgbClr val="FFFFFF"/>
        </a:lt2>
        <a:accent1>
          <a:srgbClr val="BBE0E3"/>
        </a:accent1>
        <a:accent2>
          <a:srgbClr val="333399"/>
        </a:accent2>
        <a:accent3>
          <a:srgbClr val="AAAAB0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 6 - slides for PS 081008 15">
        <a:dk1>
          <a:srgbClr val="808080"/>
        </a:dk1>
        <a:lt1>
          <a:srgbClr val="FFFFFF"/>
        </a:lt1>
        <a:dk2>
          <a:srgbClr val="000046"/>
        </a:dk2>
        <a:lt2>
          <a:srgbClr val="FFFFFF"/>
        </a:lt2>
        <a:accent1>
          <a:srgbClr val="FF4D15"/>
        </a:accent1>
        <a:accent2>
          <a:srgbClr val="FF9900"/>
        </a:accent2>
        <a:accent3>
          <a:srgbClr val="AAAAB0"/>
        </a:accent3>
        <a:accent4>
          <a:srgbClr val="DADADA"/>
        </a:accent4>
        <a:accent5>
          <a:srgbClr val="FFB2AA"/>
        </a:accent5>
        <a:accent6>
          <a:srgbClr val="E78A00"/>
        </a:accent6>
        <a:hlink>
          <a:srgbClr val="1EFF1E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11-12-06 Lucentis scientific template">
  <a:themeElements>
    <a:clrScheme name="11-11-02 Lucentis scientific template">
      <a:dk1>
        <a:srgbClr val="FFFF66"/>
      </a:dk1>
      <a:lt1>
        <a:srgbClr val="FFFFFF"/>
      </a:lt1>
      <a:dk2>
        <a:srgbClr val="6699FF"/>
      </a:dk2>
      <a:lt2>
        <a:srgbClr val="FFFF66"/>
      </a:lt2>
      <a:accent1>
        <a:srgbClr val="00CCFF"/>
      </a:accent1>
      <a:accent2>
        <a:srgbClr val="FFFF00"/>
      </a:accent2>
      <a:accent3>
        <a:srgbClr val="99CC00"/>
      </a:accent3>
      <a:accent4>
        <a:srgbClr val="FF3399"/>
      </a:accent4>
      <a:accent5>
        <a:srgbClr val="00823B"/>
      </a:accent5>
      <a:accent6>
        <a:srgbClr val="9900CC"/>
      </a:accent6>
      <a:hlink>
        <a:srgbClr val="C0C0C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0-02-05 Scientific template draft 0b 1">
        <a:dk1>
          <a:srgbClr val="00FFFF"/>
        </a:dk1>
        <a:lt1>
          <a:srgbClr val="FFFFFF"/>
        </a:lt1>
        <a:dk2>
          <a:srgbClr val="9933FF"/>
        </a:dk2>
        <a:lt2>
          <a:srgbClr val="FFFF66"/>
        </a:lt2>
        <a:accent1>
          <a:srgbClr val="FFFF00"/>
        </a:accent1>
        <a:accent2>
          <a:srgbClr val="FF4716"/>
        </a:accent2>
        <a:accent3>
          <a:srgbClr val="CAADFF"/>
        </a:accent3>
        <a:accent4>
          <a:srgbClr val="DADADA"/>
        </a:accent4>
        <a:accent5>
          <a:srgbClr val="FFFFAA"/>
        </a:accent5>
        <a:accent6>
          <a:srgbClr val="E73F13"/>
        </a:accent6>
        <a:hlink>
          <a:srgbClr val="00FF00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-02-05 Scientific template draft 0b 2">
        <a:dk1>
          <a:srgbClr val="00FFFF"/>
        </a:dk1>
        <a:lt1>
          <a:srgbClr val="FFFFFF"/>
        </a:lt1>
        <a:dk2>
          <a:srgbClr val="9933FF"/>
        </a:dk2>
        <a:lt2>
          <a:srgbClr val="FFFF66"/>
        </a:lt2>
        <a:accent1>
          <a:srgbClr val="FBAA29"/>
        </a:accent1>
        <a:accent2>
          <a:srgbClr val="FF6600"/>
        </a:accent2>
        <a:accent3>
          <a:srgbClr val="CAADFF"/>
        </a:accent3>
        <a:accent4>
          <a:srgbClr val="DADADA"/>
        </a:accent4>
        <a:accent5>
          <a:srgbClr val="FDD2AC"/>
        </a:accent5>
        <a:accent6>
          <a:srgbClr val="E75C00"/>
        </a:accent6>
        <a:hlink>
          <a:srgbClr val="00FF00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-02-05 Scientific template draft 0b 3">
        <a:dk1>
          <a:srgbClr val="00FFFF"/>
        </a:dk1>
        <a:lt1>
          <a:srgbClr val="FFFFFF"/>
        </a:lt1>
        <a:dk2>
          <a:srgbClr val="99CCFF"/>
        </a:dk2>
        <a:lt2>
          <a:srgbClr val="FFFF66"/>
        </a:lt2>
        <a:accent1>
          <a:srgbClr val="FF9900"/>
        </a:accent1>
        <a:accent2>
          <a:srgbClr val="FF6600"/>
        </a:accent2>
        <a:accent3>
          <a:srgbClr val="CAE2FF"/>
        </a:accent3>
        <a:accent4>
          <a:srgbClr val="DADADA"/>
        </a:accent4>
        <a:accent5>
          <a:srgbClr val="FFCAAA"/>
        </a:accent5>
        <a:accent6>
          <a:srgbClr val="E75C00"/>
        </a:accent6>
        <a:hlink>
          <a:srgbClr val="00FF00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FRB! Macular Degener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Default Design">
  <a:themeElements>
    <a:clrScheme name="5_Default Design 16">
      <a:dk1>
        <a:srgbClr val="FFFFFF"/>
      </a:dk1>
      <a:lt1>
        <a:srgbClr val="FFFFFF"/>
      </a:lt1>
      <a:dk2>
        <a:srgbClr val="FFFFFF"/>
      </a:dk2>
      <a:lt2>
        <a:srgbClr val="808080"/>
      </a:lt2>
      <a:accent1>
        <a:srgbClr val="FBAA29"/>
      </a:accent1>
      <a:accent2>
        <a:srgbClr val="333399"/>
      </a:accent2>
      <a:accent3>
        <a:srgbClr val="FFFFFF"/>
      </a:accent3>
      <a:accent4>
        <a:srgbClr val="DADADA"/>
      </a:accent4>
      <a:accent5>
        <a:srgbClr val="FDD2AC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15">
        <a:dk1>
          <a:srgbClr val="FFFFFF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16">
        <a:dk1>
          <a:srgbClr val="FFFFFF"/>
        </a:dk1>
        <a:lt1>
          <a:srgbClr val="FFFFFF"/>
        </a:lt1>
        <a:dk2>
          <a:srgbClr val="FFFFFF"/>
        </a:dk2>
        <a:lt2>
          <a:srgbClr val="808080"/>
        </a:lt2>
        <a:accent1>
          <a:srgbClr val="FBAA29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FDD2AC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Default Design">
  <a:themeElements>
    <a:clrScheme name="6_Default Design 16">
      <a:dk1>
        <a:srgbClr val="FFFFFF"/>
      </a:dk1>
      <a:lt1>
        <a:srgbClr val="FFFFFF"/>
      </a:lt1>
      <a:dk2>
        <a:srgbClr val="FFFFFF"/>
      </a:dk2>
      <a:lt2>
        <a:srgbClr val="808080"/>
      </a:lt2>
      <a:accent1>
        <a:srgbClr val="FBAA29"/>
      </a:accent1>
      <a:accent2>
        <a:srgbClr val="333399"/>
      </a:accent2>
      <a:accent3>
        <a:srgbClr val="FFFFFF"/>
      </a:accent3>
      <a:accent4>
        <a:srgbClr val="DADADA"/>
      </a:accent4>
      <a:accent5>
        <a:srgbClr val="FDD2AC"/>
      </a:accent5>
      <a:accent6>
        <a:srgbClr val="2D2D8A"/>
      </a:accent6>
      <a:hlink>
        <a:srgbClr val="009999"/>
      </a:hlink>
      <a:folHlink>
        <a:srgbClr val="99CC00"/>
      </a:folHlink>
    </a:clrScheme>
    <a:fontScheme name="6_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1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1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13">
        <a:dk1>
          <a:srgbClr val="FFFFFF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14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15">
        <a:dk1>
          <a:srgbClr val="FFFFFF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16">
        <a:dk1>
          <a:srgbClr val="FFFFFF"/>
        </a:dk1>
        <a:lt1>
          <a:srgbClr val="FFFFFF"/>
        </a:lt1>
        <a:dk2>
          <a:srgbClr val="FFFFFF"/>
        </a:dk2>
        <a:lt2>
          <a:srgbClr val="808080"/>
        </a:lt2>
        <a:accent1>
          <a:srgbClr val="FBAA29"/>
        </a:accent1>
        <a:accent2>
          <a:srgbClr val="333399"/>
        </a:accent2>
        <a:accent3>
          <a:srgbClr val="FFFFFF"/>
        </a:accent3>
        <a:accent4>
          <a:srgbClr val="DADADA"/>
        </a:accent4>
        <a:accent5>
          <a:srgbClr val="FDD2AC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0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Custom Design">
  <a:themeElements>
    <a:clrScheme name="Custom 5">
      <a:dk1>
        <a:srgbClr val="000000"/>
      </a:dk1>
      <a:lt1>
        <a:srgbClr val="FFFFFF"/>
      </a:lt1>
      <a:dk2>
        <a:srgbClr val="404040"/>
      </a:dk2>
      <a:lt2>
        <a:srgbClr val="FFFFFF"/>
      </a:lt2>
      <a:accent1>
        <a:srgbClr val="0460A9"/>
      </a:accent1>
      <a:accent2>
        <a:srgbClr val="8D1F1B"/>
      </a:accent2>
      <a:accent3>
        <a:srgbClr val="7F7F7F"/>
      </a:accent3>
      <a:accent4>
        <a:srgbClr val="559643"/>
      </a:accent4>
      <a:accent5>
        <a:srgbClr val="DE5752"/>
      </a:accent5>
      <a:accent6>
        <a:srgbClr val="CC00CC"/>
      </a:accent6>
      <a:hlink>
        <a:srgbClr val="0460A9"/>
      </a:hlink>
      <a:folHlink>
        <a:srgbClr val="0460A9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RETINA Symposium 1_Lowenstein" id="{9174B4F6-D717-44EB-8745-3E712A926C2A}" vid="{C570DF91-DE47-4C12-93C3-20403A78E7FB}"/>
    </a:ext>
  </a:extLst>
</a:theme>
</file>

<file path=ppt/theme/theme11.xml><?xml version="1.0" encoding="utf-8"?>
<a:theme xmlns:a="http://schemas.openxmlformats.org/drawingml/2006/main" name="21_Custom Design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Tx/>
          <a:buFontTx/>
          <a:buChar char="–"/>
          <a:tabLst/>
          <a:defRPr kumimoji="0" lang="en-AU" sz="2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Tx/>
          <a:buFontTx/>
          <a:buChar char="–"/>
          <a:tabLst/>
          <a:defRPr kumimoji="0" lang="en-AU" sz="2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1468</TotalTime>
  <Words>2584</Words>
  <Application>Microsoft Office PowerPoint</Application>
  <PresentationFormat>On-screen Show (4:3)</PresentationFormat>
  <Paragraphs>569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47</vt:i4>
      </vt:variant>
    </vt:vector>
  </HeadingPairs>
  <TitlesOfParts>
    <vt:vector size="70" baseType="lpstr">
      <vt:lpstr>Arial Unicode MS</vt:lpstr>
      <vt:lpstr>DengXian</vt:lpstr>
      <vt:lpstr>ＭＳ Ｐゴシック</vt:lpstr>
      <vt:lpstr>ＭＳ Ｐゴシック</vt:lpstr>
      <vt:lpstr>Arial</vt:lpstr>
      <vt:lpstr>Arial Black</vt:lpstr>
      <vt:lpstr>Calibri</vt:lpstr>
      <vt:lpstr>Times</vt:lpstr>
      <vt:lpstr>Times New Roman</vt:lpstr>
      <vt:lpstr>Wingdings</vt:lpstr>
      <vt:lpstr>Wingdings 2</vt:lpstr>
      <vt:lpstr>ヒラギノ角ゴ Pro W3</vt:lpstr>
      <vt:lpstr>DME - Promotional Slide Template</vt:lpstr>
      <vt:lpstr>3_Custom Design</vt:lpstr>
      <vt:lpstr>13_Custom Design</vt:lpstr>
      <vt:lpstr>PL 6 - slides for PS 081008</vt:lpstr>
      <vt:lpstr>1_11-12-06 Lucentis scientific template</vt:lpstr>
      <vt:lpstr>FRB! Macular Degeneration</vt:lpstr>
      <vt:lpstr>5_Default Design</vt:lpstr>
      <vt:lpstr>7_Default Design</vt:lpstr>
      <vt:lpstr>20_Custom Design</vt:lpstr>
      <vt:lpstr>Custom Design</vt:lpstr>
      <vt:lpstr>21_Custom Design</vt:lpstr>
      <vt:lpstr>PowerPoint Presentation</vt:lpstr>
      <vt:lpstr>Investigators in Australian Eye Health Study</vt:lpstr>
      <vt:lpstr>Australian Population-based Eye Surveys</vt:lpstr>
      <vt:lpstr>National Eye Health Survey (UniMelb) Foreman, Keel, Xie, van Wijngaaarden, Crowston, Taylor, Dirani </vt:lpstr>
      <vt:lpstr>NEHS1: publications (26+ to date…)</vt:lpstr>
      <vt:lpstr>PowerPoint Presentation</vt:lpstr>
      <vt:lpstr>Aims of the AEHS</vt:lpstr>
      <vt:lpstr>Issues from NEHS – neovascular AMD (nAMD)</vt:lpstr>
      <vt:lpstr>Methodology of the AEHS</vt:lpstr>
      <vt:lpstr>Examination Stations</vt:lpstr>
      <vt:lpstr>Station Questionnaires NEHS</vt:lpstr>
      <vt:lpstr>PowerPoint Presentation</vt:lpstr>
      <vt:lpstr>PowerPoint Presentation</vt:lpstr>
      <vt:lpstr>PowerPoint Presentation</vt:lpstr>
      <vt:lpstr>PowerPoint Presentation</vt:lpstr>
      <vt:lpstr>Station Questionnaires AEHS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Equipment &amp; Protocol</vt:lpstr>
      <vt:lpstr>CIRRUS OCT 6000  Macular cube, OCT HD 21 line     Optic disc</vt:lpstr>
      <vt:lpstr>PowerPoint Presentation</vt:lpstr>
      <vt:lpstr>CLARUS 700</vt:lpstr>
      <vt:lpstr>CLARUS 700</vt:lpstr>
      <vt:lpstr>PowerPoint Presentation</vt:lpstr>
      <vt:lpstr>PowerPoint Presentation</vt:lpstr>
      <vt:lpstr>Take-home Questionnaire …in booklet, or online</vt:lpstr>
      <vt:lpstr>Site Selection </vt:lpstr>
      <vt:lpstr>Methodology of the AEHS</vt:lpstr>
      <vt:lpstr>Proportional allocation of sites if survey  matched Australian population:   19 Major City 7 Inner Regional 3 Outer Regional 1 Remote/VR</vt:lpstr>
      <vt:lpstr>PowerPoint Presentation</vt:lpstr>
      <vt:lpstr>AEHS: Alternative Sites</vt:lpstr>
      <vt:lpstr>PowerPoint Presentation</vt:lpstr>
      <vt:lpstr>Australian Eye Health Study Preferences and Constraints </vt:lpstr>
      <vt:lpstr>Australian Eye Health Study Progress to Date and Plans </vt:lpstr>
      <vt:lpstr>Australian Eye Health Study Conclusions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Mitchell</dc:creator>
  <cp:lastModifiedBy>Jocelyn Seip</cp:lastModifiedBy>
  <cp:revision>3051</cp:revision>
  <dcterms:created xsi:type="dcterms:W3CDTF">2013-09-26T15:37:26Z</dcterms:created>
  <dcterms:modified xsi:type="dcterms:W3CDTF">2020-11-24T05:00:41Z</dcterms:modified>
</cp:coreProperties>
</file>